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SourceCodePro-italic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c726ff57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c726ff57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9a5839a6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9a5839a6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9a5839a67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9a5839a6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9a5839a6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9a5839a6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dad2ceff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dad2ceff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c726ff57c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c726ff57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1.jpg"/><Relationship Id="rId7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Social Money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433200"/>
            <a:ext cx="85206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4119000"/>
            <a:ext cx="4260300" cy="99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572000" y="4119000"/>
            <a:ext cx="4260300" cy="99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500"/>
              <a:t>Alexandre Correia</a:t>
            </a:r>
            <a:endParaRPr sz="1500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500"/>
              <a:t>Carolina Carvalho</a:t>
            </a:r>
            <a:endParaRPr sz="1500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500"/>
              <a:t>Elisa Cunha</a:t>
            </a:r>
            <a:endParaRPr sz="1500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500"/>
              <a:t>Miguel Braga</a:t>
            </a:r>
            <a:endParaRPr sz="1500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500"/>
              <a:t>Pedro Ferreira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725" y="728679"/>
            <a:ext cx="3390125" cy="14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2585525" y="2046725"/>
            <a:ext cx="2785200" cy="93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Total de 5.000€ em propinas (Mestrado Integrado)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94" y="2443750"/>
            <a:ext cx="1369200" cy="1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1446650" y="2052125"/>
            <a:ext cx="890400" cy="921600"/>
          </a:xfrm>
          <a:prstGeom prst="smileyFace">
            <a:avLst>
              <a:gd fmla="val 4653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412900" y="3083650"/>
            <a:ext cx="957900" cy="40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António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553775" y="553650"/>
            <a:ext cx="890400" cy="9216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514725" y="642150"/>
            <a:ext cx="1339500" cy="744600"/>
          </a:xfrm>
          <a:prstGeom prst="rightArrow">
            <a:avLst>
              <a:gd fmla="val 50000" name="adj1"/>
              <a:gd fmla="val 5037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Propina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1701525" y="3073950"/>
            <a:ext cx="527400" cy="5400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1342150" y="3073950"/>
            <a:ext cx="527400" cy="5400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1630050" y="3478338"/>
            <a:ext cx="527400" cy="5400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1342150" y="3478338"/>
            <a:ext cx="527400" cy="5400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5514175" y="446550"/>
            <a:ext cx="2209800" cy="102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Universidades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 rot="5400743">
            <a:off x="5943525" y="1992025"/>
            <a:ext cx="1387500" cy="6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Licenciado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1486275" y="1626325"/>
            <a:ext cx="957900" cy="40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António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476" y="3244305"/>
            <a:ext cx="1103600" cy="11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2007300" y="3324225"/>
            <a:ext cx="527400" cy="5400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3332625" y="3613938"/>
            <a:ext cx="1703700" cy="744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% do salário</a:t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1252800" y="4235963"/>
            <a:ext cx="1281900" cy="40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Investidores</a:t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 rot="-2994187">
            <a:off x="2115660" y="1894680"/>
            <a:ext cx="2236206" cy="744532"/>
          </a:xfrm>
          <a:prstGeom prst="rightArrow">
            <a:avLst>
              <a:gd fmla="val 50000" name="adj1"/>
              <a:gd fmla="val 5037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Investimento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831025" y="350950"/>
            <a:ext cx="3405600" cy="425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1742200" y="1858763"/>
            <a:ext cx="527400" cy="5400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 rot="-1471">
            <a:off x="3091075" y="625101"/>
            <a:ext cx="2804400" cy="744600"/>
          </a:xfrm>
          <a:prstGeom prst="rightArrow">
            <a:avLst>
              <a:gd fmla="val 50000" name="adj1"/>
              <a:gd fmla="val 5037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Vender ações</a:t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 rot="-2184">
            <a:off x="3117228" y="1899832"/>
            <a:ext cx="2833201" cy="744600"/>
          </a:xfrm>
          <a:prstGeom prst="rightArrow">
            <a:avLst>
              <a:gd fmla="val 50000" name="adj1"/>
              <a:gd fmla="val 5037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Vender ações</a:t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-1486">
            <a:off x="3146015" y="3267652"/>
            <a:ext cx="2775600" cy="744600"/>
          </a:xfrm>
          <a:prstGeom prst="rightArrow">
            <a:avLst>
              <a:gd fmla="val 50000" name="adj1"/>
              <a:gd fmla="val 5037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Vender ações</a:t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6939300" y="318163"/>
            <a:ext cx="527400" cy="5400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6939300" y="1898913"/>
            <a:ext cx="527400" cy="5400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6939300" y="3161588"/>
            <a:ext cx="527400" cy="5400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1364950" y="2570888"/>
            <a:ext cx="1281900" cy="40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Investidor</a:t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6515025" y="970088"/>
            <a:ext cx="1281900" cy="40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Investidor</a:t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6562050" y="2551688"/>
            <a:ext cx="1281900" cy="40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Investidor</a:t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6562050" y="3841388"/>
            <a:ext cx="1281900" cy="40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Investidor</a:t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3045476" y="4255125"/>
            <a:ext cx="2895600" cy="54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0.5%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comissão por cada venda/compra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1221200" y="3862025"/>
            <a:ext cx="2130000" cy="88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Compensar parcialmente as perdas do investidor</a:t>
            </a:r>
            <a:endParaRPr/>
          </a:p>
        </p:txBody>
      </p:sp>
      <p:cxnSp>
        <p:nvCxnSpPr>
          <p:cNvPr id="109" name="Google Shape;109;p17"/>
          <p:cNvCxnSpPr>
            <a:stCxn id="110" idx="2"/>
            <a:endCxn id="108" idx="0"/>
          </p:cNvCxnSpPr>
          <p:nvPr/>
        </p:nvCxnSpPr>
        <p:spPr>
          <a:xfrm flipH="1">
            <a:off x="2286300" y="2483725"/>
            <a:ext cx="2285700" cy="13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7"/>
          <p:cNvCxnSpPr>
            <a:stCxn id="110" idx="2"/>
            <a:endCxn id="112" idx="0"/>
          </p:cNvCxnSpPr>
          <p:nvPr/>
        </p:nvCxnSpPr>
        <p:spPr>
          <a:xfrm>
            <a:off x="4572000" y="2483725"/>
            <a:ext cx="2308200" cy="13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7"/>
          <p:cNvSpPr/>
          <p:nvPr/>
        </p:nvSpPr>
        <p:spPr>
          <a:xfrm>
            <a:off x="5815075" y="3862075"/>
            <a:ext cx="2130000" cy="88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Lucros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5885875" y="2887131"/>
            <a:ext cx="1988400" cy="571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António paga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014200" y="2887125"/>
            <a:ext cx="2544000" cy="571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António não paga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661438" y="289775"/>
            <a:ext cx="7821125" cy="1190100"/>
            <a:chOff x="609700" y="269075"/>
            <a:chExt cx="7821125" cy="1190100"/>
          </a:xfrm>
        </p:grpSpPr>
        <p:grpSp>
          <p:nvGrpSpPr>
            <p:cNvPr id="116" name="Google Shape;116;p17"/>
            <p:cNvGrpSpPr/>
            <p:nvPr/>
          </p:nvGrpSpPr>
          <p:grpSpPr>
            <a:xfrm>
              <a:off x="609700" y="269075"/>
              <a:ext cx="3808500" cy="1190100"/>
              <a:chOff x="1055600" y="258725"/>
              <a:chExt cx="3808500" cy="1190100"/>
            </a:xfrm>
          </p:grpSpPr>
          <p:sp>
            <p:nvSpPr>
              <p:cNvPr id="117" name="Google Shape;117;p17"/>
              <p:cNvSpPr/>
              <p:nvPr/>
            </p:nvSpPr>
            <p:spPr>
              <a:xfrm>
                <a:off x="1055600" y="258725"/>
                <a:ext cx="3808500" cy="119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1249425" y="848625"/>
                <a:ext cx="1638000" cy="450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/>
                  <a:t>2%</a:t>
                </a:r>
                <a:endParaRPr b="1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Lucros</a:t>
                </a: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3047325" y="848625"/>
                <a:ext cx="1638000" cy="450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/>
                  <a:t>0.5</a:t>
                </a:r>
                <a:r>
                  <a:rPr b="1" lang="en-GB"/>
                  <a:t>%</a:t>
                </a:r>
                <a:endParaRPr b="1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Fundo de Perdas</a:t>
                </a: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1249425" y="318000"/>
                <a:ext cx="3435300" cy="45090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/>
                  <a:t>Montante Inicial</a:t>
                </a:r>
                <a:endParaRPr/>
              </a:p>
            </p:txBody>
          </p:sp>
        </p:grpSp>
        <p:grpSp>
          <p:nvGrpSpPr>
            <p:cNvPr id="121" name="Google Shape;121;p17"/>
            <p:cNvGrpSpPr/>
            <p:nvPr/>
          </p:nvGrpSpPr>
          <p:grpSpPr>
            <a:xfrm>
              <a:off x="4622325" y="269075"/>
              <a:ext cx="3808500" cy="1190100"/>
              <a:chOff x="1055600" y="258725"/>
              <a:chExt cx="3808500" cy="1190100"/>
            </a:xfrm>
          </p:grpSpPr>
          <p:sp>
            <p:nvSpPr>
              <p:cNvPr id="122" name="Google Shape;122;p17"/>
              <p:cNvSpPr/>
              <p:nvPr/>
            </p:nvSpPr>
            <p:spPr>
              <a:xfrm>
                <a:off x="1055600" y="258725"/>
                <a:ext cx="3808500" cy="1190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1249425" y="848625"/>
                <a:ext cx="1638000" cy="450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/>
                  <a:t>0.25</a:t>
                </a:r>
                <a:r>
                  <a:rPr b="1" lang="en-GB"/>
                  <a:t>%</a:t>
                </a:r>
                <a:endParaRPr b="1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Lucros</a:t>
                </a:r>
                <a:endParaRPr/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3047325" y="848625"/>
                <a:ext cx="1638000" cy="450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/>
                  <a:t>0.25%</a:t>
                </a:r>
                <a:endParaRPr b="1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Fundo de Perdas</a:t>
                </a:r>
                <a:endParaRPr/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1249425" y="318000"/>
                <a:ext cx="3435300" cy="45090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/>
                  <a:t>Cada transação entre investidores</a:t>
                </a:r>
                <a:endParaRPr/>
              </a:p>
            </p:txBody>
          </p:sp>
        </p:grpSp>
      </p:grpSp>
      <p:sp>
        <p:nvSpPr>
          <p:cNvPr id="110" name="Google Shape;110;p17"/>
          <p:cNvSpPr/>
          <p:nvPr/>
        </p:nvSpPr>
        <p:spPr>
          <a:xfrm>
            <a:off x="3507000" y="1728325"/>
            <a:ext cx="2130000" cy="755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Fundo de Perdas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nossa equipa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465" r="465" t="0"/>
          <a:stretch/>
        </p:blipFill>
        <p:spPr>
          <a:xfrm>
            <a:off x="599020" y="1913538"/>
            <a:ext cx="10096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296995" y="1408725"/>
            <a:ext cx="16137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Alexandre</a:t>
            </a:r>
            <a:b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Correia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 b="11691" l="0" r="0" t="11691"/>
          <a:stretch/>
        </p:blipFill>
        <p:spPr>
          <a:xfrm>
            <a:off x="2290657" y="1913550"/>
            <a:ext cx="10096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2024032" y="1408725"/>
            <a:ext cx="16137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Pedro</a:t>
            </a:r>
            <a:b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Ferreira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55100" y="3767025"/>
            <a:ext cx="3637800" cy="35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Informáticos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3751050" y="3767025"/>
            <a:ext cx="5393100" cy="357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Gestão Industrial</a:t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5">
            <a:alphaModFix/>
          </a:blip>
          <a:srcRect b="9546" l="0" r="0" t="9554"/>
          <a:stretch/>
        </p:blipFill>
        <p:spPr>
          <a:xfrm>
            <a:off x="4053082" y="1913538"/>
            <a:ext cx="1009649" cy="1019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3751057" y="1408725"/>
            <a:ext cx="16137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Carolina</a:t>
            </a:r>
            <a:b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Carvalho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6">
            <a:alphaModFix/>
          </a:blip>
          <a:srcRect b="10297" l="0" r="0" t="10305"/>
          <a:stretch/>
        </p:blipFill>
        <p:spPr>
          <a:xfrm>
            <a:off x="5780107" y="1913550"/>
            <a:ext cx="10096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5478082" y="1408725"/>
            <a:ext cx="1649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Elisa</a:t>
            </a:r>
            <a:b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Cunha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7">
            <a:alphaModFix/>
          </a:blip>
          <a:srcRect b="0" l="416" r="416" t="0"/>
          <a:stretch/>
        </p:blipFill>
        <p:spPr>
          <a:xfrm>
            <a:off x="7542532" y="1913550"/>
            <a:ext cx="1009649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7222807" y="1408725"/>
            <a:ext cx="1649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Miguel</a:t>
            </a:r>
            <a:b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1" lang="en-GB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Braga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296995" y="3022500"/>
            <a:ext cx="161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GB" sz="1000"/>
              <a:t>CTO </a:t>
            </a:r>
            <a:endParaRPr i="1" sz="1000"/>
          </a:p>
          <a:p>
            <a:pPr indent="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GB" sz="1000"/>
              <a:t>(Chief Technology Officer)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311700" y="1437038"/>
            <a:ext cx="8520600" cy="16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/>
              <a:t>Everyday is a bank account, and time is our currency. No one is rich, no one is poor, we've got 24 hours each.</a:t>
            </a:r>
            <a:endParaRPr i="1" sz="4000"/>
          </a:p>
        </p:txBody>
      </p:sp>
      <p:sp>
        <p:nvSpPr>
          <p:cNvPr id="149" name="Google Shape;149;p19"/>
          <p:cNvSpPr txBox="1"/>
          <p:nvPr/>
        </p:nvSpPr>
        <p:spPr>
          <a:xfrm>
            <a:off x="311700" y="3059963"/>
            <a:ext cx="852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Christopher Rice</a:t>
            </a:r>
            <a:endParaRPr i="1" sz="3000"/>
          </a:p>
        </p:txBody>
      </p:sp>
      <p:cxnSp>
        <p:nvCxnSpPr>
          <p:cNvPr id="150" name="Google Shape;150;p19"/>
          <p:cNvCxnSpPr/>
          <p:nvPr/>
        </p:nvCxnSpPr>
        <p:spPr>
          <a:xfrm>
            <a:off x="3715325" y="3057113"/>
            <a:ext cx="170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