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Franklin Gothic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h9+LTZqZZ+rhCqvn7jQpeRrXJx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Carolina Carvalh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FranklinGothi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2-19T20:24:41.208">
    <p:pos x="10" y="10"/>
    <p:text>Explicar o problema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LkzHk-o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2-19T20:25:09.734">
    <p:pos x="10" y="10"/>
    <p:text>Explicar a nossa solução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LkzHk-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3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3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8" name="Google Shape;88;p2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4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5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>
  <p:cSld name="Comparaçã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6" name="Google Shape;56;p18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8" name="Google Shape;58;p18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www.socialmoney.p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3.jpg"/><Relationship Id="rId6" Type="http://schemas.openxmlformats.org/officeDocument/2006/relationships/image" Target="../media/image21.jpg"/><Relationship Id="rId7" Type="http://schemas.openxmlformats.org/officeDocument/2006/relationships/image" Target="../media/image2.png"/><Relationship Id="rId8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" name="Google Shape;99;p1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</a:pPr>
            <a:r>
              <a:rPr lang="pt-PT"/>
              <a:t>SOCIAL MONEY</a:t>
            </a:r>
            <a:endParaRPr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581194" y="2495445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pt-PT"/>
              <a:t>CHANGING YOUR FUTURE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Grande plano de um logótipo&#10;&#10;Descrição gerada automaticamente"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"/>
          <p:cNvSpPr txBox="1"/>
          <p:nvPr/>
        </p:nvSpPr>
        <p:spPr>
          <a:xfrm>
            <a:off x="599225" y="863356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b="0" i="0" lang="pt-PT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FINANCIAMENTO INICIAL: 145.000,00€ </a:t>
            </a:r>
            <a:endParaRPr/>
          </a:p>
        </p:txBody>
      </p:sp>
      <p:sp>
        <p:nvSpPr>
          <p:cNvPr id="286" name="Google Shape;286;p10"/>
          <p:cNvSpPr txBox="1"/>
          <p:nvPr>
            <p:ph idx="1" type="body"/>
          </p:nvPr>
        </p:nvSpPr>
        <p:spPr>
          <a:xfrm>
            <a:off x="759232" y="4614987"/>
            <a:ext cx="5266774" cy="11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40"/>
              <a:buChar char="◼"/>
            </a:pPr>
            <a:r>
              <a:rPr lang="pt-PT" sz="2000"/>
              <a:t>Faturação total estimada de 492.000,00€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40"/>
              <a:buChar char="◼"/>
            </a:pPr>
            <a:r>
              <a:rPr lang="pt-PT" sz="2000"/>
              <a:t>Angariação de cerca de 3.100 estudantes </a:t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 rot="5400000">
            <a:off x="5636863" y="1301555"/>
            <a:ext cx="271274" cy="234490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189C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4415274" y="5858825"/>
            <a:ext cx="27263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Até ao fim do ano 2024</a:t>
            </a:r>
            <a:endParaRPr/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3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10"/>
          <p:cNvGrpSpPr/>
          <p:nvPr/>
        </p:nvGrpSpPr>
        <p:grpSpPr>
          <a:xfrm>
            <a:off x="8382438" y="2954884"/>
            <a:ext cx="3291550" cy="3493687"/>
            <a:chOff x="8281460" y="3095130"/>
            <a:chExt cx="3291550" cy="3493687"/>
          </a:xfrm>
        </p:grpSpPr>
        <p:sp>
          <p:nvSpPr>
            <p:cNvPr id="291" name="Google Shape;291;p10"/>
            <p:cNvSpPr/>
            <p:nvPr/>
          </p:nvSpPr>
          <p:spPr>
            <a:xfrm>
              <a:off x="9507875" y="4633829"/>
              <a:ext cx="1725846" cy="1725846"/>
            </a:xfrm>
            <a:custGeom>
              <a:rect b="b" l="l" r="r" t="t"/>
              <a:pathLst>
                <a:path extrusionOk="0" h="1725846" w="1725846">
                  <a:moveTo>
                    <a:pt x="1225013" y="275166"/>
                  </a:moveTo>
                  <a:lnTo>
                    <a:pt x="1359256" y="162517"/>
                  </a:lnTo>
                  <a:lnTo>
                    <a:pt x="1466501" y="252506"/>
                  </a:lnTo>
                  <a:lnTo>
                    <a:pt x="1378874" y="404271"/>
                  </a:lnTo>
                  <a:cubicBezTo>
                    <a:pt x="1441182" y="474363"/>
                    <a:pt x="1488555" y="556415"/>
                    <a:pt x="1518102" y="645422"/>
                  </a:cubicBezTo>
                  <a:lnTo>
                    <a:pt x="1693349" y="645417"/>
                  </a:lnTo>
                  <a:lnTo>
                    <a:pt x="1717659" y="783289"/>
                  </a:lnTo>
                  <a:lnTo>
                    <a:pt x="1552980" y="843222"/>
                  </a:lnTo>
                  <a:cubicBezTo>
                    <a:pt x="1555656" y="936966"/>
                    <a:pt x="1539204" y="1030273"/>
                    <a:pt x="1504627" y="1117448"/>
                  </a:cubicBezTo>
                  <a:lnTo>
                    <a:pt x="1638876" y="1230092"/>
                  </a:lnTo>
                  <a:lnTo>
                    <a:pt x="1568877" y="1351334"/>
                  </a:lnTo>
                  <a:lnTo>
                    <a:pt x="1404201" y="1291392"/>
                  </a:lnTo>
                  <a:cubicBezTo>
                    <a:pt x="1345994" y="1364925"/>
                    <a:pt x="1273414" y="1425826"/>
                    <a:pt x="1190891" y="1470381"/>
                  </a:cubicBezTo>
                  <a:lnTo>
                    <a:pt x="1221326" y="1642963"/>
                  </a:lnTo>
                  <a:lnTo>
                    <a:pt x="1089771" y="1690846"/>
                  </a:lnTo>
                  <a:lnTo>
                    <a:pt x="1002152" y="1539076"/>
                  </a:lnTo>
                  <a:cubicBezTo>
                    <a:pt x="910297" y="1557990"/>
                    <a:pt x="815551" y="1557990"/>
                    <a:pt x="723695" y="1539076"/>
                  </a:cubicBezTo>
                  <a:lnTo>
                    <a:pt x="636075" y="1690846"/>
                  </a:lnTo>
                  <a:lnTo>
                    <a:pt x="504520" y="1642963"/>
                  </a:lnTo>
                  <a:lnTo>
                    <a:pt x="534956" y="1470380"/>
                  </a:lnTo>
                  <a:cubicBezTo>
                    <a:pt x="452433" y="1425826"/>
                    <a:pt x="379853" y="1364924"/>
                    <a:pt x="321646" y="1291391"/>
                  </a:cubicBezTo>
                  <a:lnTo>
                    <a:pt x="156969" y="1351334"/>
                  </a:lnTo>
                  <a:lnTo>
                    <a:pt x="86970" y="1230092"/>
                  </a:lnTo>
                  <a:lnTo>
                    <a:pt x="221219" y="1117449"/>
                  </a:lnTo>
                  <a:cubicBezTo>
                    <a:pt x="186642" y="1030274"/>
                    <a:pt x="170189" y="936967"/>
                    <a:pt x="172865" y="843223"/>
                  </a:cubicBezTo>
                  <a:lnTo>
                    <a:pt x="8187" y="783289"/>
                  </a:lnTo>
                  <a:lnTo>
                    <a:pt x="32497" y="645417"/>
                  </a:lnTo>
                  <a:lnTo>
                    <a:pt x="207743" y="645422"/>
                  </a:lnTo>
                  <a:cubicBezTo>
                    <a:pt x="237291" y="556416"/>
                    <a:pt x="284664" y="474363"/>
                    <a:pt x="346971" y="404271"/>
                  </a:cubicBezTo>
                  <a:lnTo>
                    <a:pt x="259345" y="252506"/>
                  </a:lnTo>
                  <a:lnTo>
                    <a:pt x="366590" y="162517"/>
                  </a:lnTo>
                  <a:lnTo>
                    <a:pt x="500833" y="275166"/>
                  </a:lnTo>
                  <a:cubicBezTo>
                    <a:pt x="580680" y="225976"/>
                    <a:pt x="669712" y="193571"/>
                    <a:pt x="762497" y="179928"/>
                  </a:cubicBezTo>
                  <a:lnTo>
                    <a:pt x="792924" y="7344"/>
                  </a:lnTo>
                  <a:lnTo>
                    <a:pt x="932922" y="7344"/>
                  </a:lnTo>
                  <a:lnTo>
                    <a:pt x="963349" y="179928"/>
                  </a:lnTo>
                  <a:cubicBezTo>
                    <a:pt x="1056134" y="193571"/>
                    <a:pt x="1145166" y="225976"/>
                    <a:pt x="1225013" y="275166"/>
                  </a:cubicBezTo>
                  <a:close/>
                </a:path>
              </a:pathLst>
            </a:custGeom>
            <a:solidFill>
              <a:srgbClr val="19ACE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725" lIns="381250" spcFirstLastPara="1" rIns="381250" wrap="square" tIns="438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Libre Franklin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8503746" y="4225901"/>
              <a:ext cx="1255161" cy="1255161"/>
            </a:xfrm>
            <a:custGeom>
              <a:rect b="b" l="l" r="r" t="t"/>
              <a:pathLst>
                <a:path extrusionOk="0" h="1255161" w="1255161">
                  <a:moveTo>
                    <a:pt x="939170" y="317900"/>
                  </a:moveTo>
                  <a:lnTo>
                    <a:pt x="1124349" y="262091"/>
                  </a:lnTo>
                  <a:lnTo>
                    <a:pt x="1192488" y="380111"/>
                  </a:lnTo>
                  <a:lnTo>
                    <a:pt x="1051566" y="512576"/>
                  </a:lnTo>
                  <a:cubicBezTo>
                    <a:pt x="1071993" y="587885"/>
                    <a:pt x="1071993" y="667276"/>
                    <a:pt x="1051566" y="742585"/>
                  </a:cubicBezTo>
                  <a:lnTo>
                    <a:pt x="1192488" y="875050"/>
                  </a:lnTo>
                  <a:lnTo>
                    <a:pt x="1124349" y="993070"/>
                  </a:lnTo>
                  <a:lnTo>
                    <a:pt x="939170" y="937261"/>
                  </a:lnTo>
                  <a:cubicBezTo>
                    <a:pt x="884164" y="992606"/>
                    <a:pt x="815409" y="1032302"/>
                    <a:pt x="739976" y="1052266"/>
                  </a:cubicBezTo>
                  <a:lnTo>
                    <a:pt x="695719" y="1240540"/>
                  </a:lnTo>
                  <a:lnTo>
                    <a:pt x="559442" y="1240540"/>
                  </a:lnTo>
                  <a:lnTo>
                    <a:pt x="515185" y="1052265"/>
                  </a:lnTo>
                  <a:cubicBezTo>
                    <a:pt x="439752" y="1032301"/>
                    <a:pt x="370997" y="992606"/>
                    <a:pt x="315991" y="937260"/>
                  </a:cubicBezTo>
                  <a:lnTo>
                    <a:pt x="130812" y="993070"/>
                  </a:lnTo>
                  <a:lnTo>
                    <a:pt x="62673" y="875050"/>
                  </a:lnTo>
                  <a:lnTo>
                    <a:pt x="203595" y="742585"/>
                  </a:lnTo>
                  <a:cubicBezTo>
                    <a:pt x="183168" y="667276"/>
                    <a:pt x="183168" y="587885"/>
                    <a:pt x="203595" y="512576"/>
                  </a:cubicBezTo>
                  <a:lnTo>
                    <a:pt x="62673" y="380111"/>
                  </a:lnTo>
                  <a:lnTo>
                    <a:pt x="130812" y="262091"/>
                  </a:lnTo>
                  <a:lnTo>
                    <a:pt x="315991" y="317900"/>
                  </a:lnTo>
                  <a:cubicBezTo>
                    <a:pt x="370997" y="262555"/>
                    <a:pt x="439752" y="222859"/>
                    <a:pt x="515185" y="202895"/>
                  </a:cubicBezTo>
                  <a:lnTo>
                    <a:pt x="559442" y="14621"/>
                  </a:lnTo>
                  <a:lnTo>
                    <a:pt x="695719" y="14621"/>
                  </a:lnTo>
                  <a:lnTo>
                    <a:pt x="739976" y="202896"/>
                  </a:lnTo>
                  <a:cubicBezTo>
                    <a:pt x="815409" y="222860"/>
                    <a:pt x="884164" y="262555"/>
                    <a:pt x="939170" y="317901"/>
                  </a:cubicBezTo>
                  <a:lnTo>
                    <a:pt x="939170" y="317900"/>
                  </a:lnTo>
                  <a:close/>
                </a:path>
              </a:pathLst>
            </a:custGeom>
            <a:solidFill>
              <a:schemeClr val="accent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8200" lIns="336300" spcFirstLastPara="1" rIns="336300" wrap="square" tIns="338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9068569" y="3221772"/>
              <a:ext cx="1506193" cy="1506193"/>
            </a:xfrm>
            <a:custGeom>
              <a:rect b="b" l="l" r="r" t="t"/>
              <a:pathLst>
                <a:path extrusionOk="0" h="1229801" w="1229801">
                  <a:moveTo>
                    <a:pt x="791558" y="311082"/>
                  </a:moveTo>
                  <a:lnTo>
                    <a:pt x="923097" y="229614"/>
                  </a:lnTo>
                  <a:lnTo>
                    <a:pt x="1000187" y="306704"/>
                  </a:lnTo>
                  <a:lnTo>
                    <a:pt x="918719" y="438243"/>
                  </a:lnTo>
                  <a:cubicBezTo>
                    <a:pt x="950098" y="492208"/>
                    <a:pt x="966536" y="553557"/>
                    <a:pt x="966344" y="615980"/>
                  </a:cubicBezTo>
                  <a:lnTo>
                    <a:pt x="1102667" y="689163"/>
                  </a:lnTo>
                  <a:lnTo>
                    <a:pt x="1074450" y="794470"/>
                  </a:lnTo>
                  <a:lnTo>
                    <a:pt x="919800" y="789687"/>
                  </a:lnTo>
                  <a:cubicBezTo>
                    <a:pt x="888753" y="843844"/>
                    <a:pt x="843843" y="888753"/>
                    <a:pt x="789687" y="919799"/>
                  </a:cubicBezTo>
                  <a:lnTo>
                    <a:pt x="794471" y="1074450"/>
                  </a:lnTo>
                  <a:lnTo>
                    <a:pt x="689163" y="1102667"/>
                  </a:lnTo>
                  <a:lnTo>
                    <a:pt x="615981" y="966344"/>
                  </a:lnTo>
                  <a:cubicBezTo>
                    <a:pt x="553557" y="966535"/>
                    <a:pt x="492208" y="950097"/>
                    <a:pt x="438244" y="918719"/>
                  </a:cubicBezTo>
                  <a:lnTo>
                    <a:pt x="306704" y="1000187"/>
                  </a:lnTo>
                  <a:lnTo>
                    <a:pt x="229614" y="923097"/>
                  </a:lnTo>
                  <a:lnTo>
                    <a:pt x="311082" y="791558"/>
                  </a:lnTo>
                  <a:cubicBezTo>
                    <a:pt x="279703" y="737593"/>
                    <a:pt x="263265" y="676244"/>
                    <a:pt x="263457" y="613821"/>
                  </a:cubicBezTo>
                  <a:lnTo>
                    <a:pt x="127134" y="540638"/>
                  </a:lnTo>
                  <a:lnTo>
                    <a:pt x="155351" y="435331"/>
                  </a:lnTo>
                  <a:lnTo>
                    <a:pt x="310001" y="440114"/>
                  </a:lnTo>
                  <a:cubicBezTo>
                    <a:pt x="341048" y="385957"/>
                    <a:pt x="385958" y="341048"/>
                    <a:pt x="440114" y="310002"/>
                  </a:cubicBezTo>
                  <a:lnTo>
                    <a:pt x="435330" y="155351"/>
                  </a:lnTo>
                  <a:lnTo>
                    <a:pt x="540638" y="127134"/>
                  </a:lnTo>
                  <a:lnTo>
                    <a:pt x="613820" y="263457"/>
                  </a:lnTo>
                  <a:cubicBezTo>
                    <a:pt x="676244" y="263266"/>
                    <a:pt x="737593" y="279704"/>
                    <a:pt x="791557" y="311082"/>
                  </a:cubicBezTo>
                  <a:lnTo>
                    <a:pt x="791558" y="311082"/>
                  </a:lnTo>
                  <a:close/>
                </a:path>
              </a:pathLst>
            </a:custGeom>
            <a:solidFill>
              <a:schemeClr val="dk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30775" lIns="430775" spcFirstLastPara="1" rIns="430775" wrap="square" tIns="43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9363927" y="4379734"/>
              <a:ext cx="2209083" cy="2209083"/>
            </a:xfrm>
            <a:custGeom>
              <a:rect b="b" l="l" r="r" t="t"/>
              <a:pathLst>
                <a:path extrusionOk="0" h="120000" w="120000">
                  <a:moveTo>
                    <a:pt x="55615" y="3921"/>
                  </a:moveTo>
                  <a:cubicBezTo>
                    <a:pt x="78497" y="2132"/>
                    <a:pt x="100172" y="14425"/>
                    <a:pt x="110380" y="34982"/>
                  </a:cubicBezTo>
                  <a:cubicBezTo>
                    <a:pt x="120589" y="55539"/>
                    <a:pt x="117283" y="80237"/>
                    <a:pt x="102028" y="97386"/>
                  </a:cubicBezTo>
                  <a:lnTo>
                    <a:pt x="104608" y="100094"/>
                  </a:lnTo>
                  <a:lnTo>
                    <a:pt x="96859" y="98690"/>
                  </a:lnTo>
                  <a:lnTo>
                    <a:pt x="95554" y="90590"/>
                  </a:lnTo>
                  <a:lnTo>
                    <a:pt x="98133" y="93297"/>
                  </a:lnTo>
                  <a:cubicBezTo>
                    <a:pt x="111664" y="77801"/>
                    <a:pt x="114472" y="55658"/>
                    <a:pt x="105238" y="37276"/>
                  </a:cubicBezTo>
                  <a:cubicBezTo>
                    <a:pt x="96003" y="18893"/>
                    <a:pt x="76563" y="7926"/>
                    <a:pt x="56054" y="95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8281460" y="3952715"/>
              <a:ext cx="1605037" cy="1605037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8922299" y="3095130"/>
              <a:ext cx="1730553" cy="1730553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abeça com engrenagens" id="297" name="Google Shape;29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27897" y="4383695"/>
            <a:ext cx="665420" cy="665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fil masculino" id="298" name="Google Shape;29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18026" y="4839270"/>
            <a:ext cx="907499" cy="907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edas" id="299" name="Google Shape;29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18528" y="3517089"/>
            <a:ext cx="606141" cy="60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"/>
          <p:cNvSpPr txBox="1"/>
          <p:nvPr/>
        </p:nvSpPr>
        <p:spPr>
          <a:xfrm>
            <a:off x="3258895" y="2579455"/>
            <a:ext cx="5266774" cy="11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916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t/>
            </a:r>
            <a:endParaRPr b="0" sz="2000" u="none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Seta de linha com curva ligeira" id="301" name="Google Shape;30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0177" y="5601680"/>
            <a:ext cx="123741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0"/>
          <p:cNvSpPr txBox="1"/>
          <p:nvPr/>
        </p:nvSpPr>
        <p:spPr>
          <a:xfrm>
            <a:off x="4232232" y="2750255"/>
            <a:ext cx="3028161" cy="1526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</a:pPr>
            <a:r>
              <a:rPr b="0" lang="pt-PT" sz="16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50% - Custo de vendas e</a:t>
            </a:r>
            <a:r>
              <a:rPr b="0" lang="pt-PT" sz="1600" u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lang="pt-PT" sz="16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serviços externos</a:t>
            </a:r>
            <a:endParaRPr/>
          </a:p>
          <a:p>
            <a:pPr indent="-306000" lvl="0" marL="306000" marR="0" rtl="0" algn="just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</a:pPr>
            <a:r>
              <a:rPr b="0" lang="pt-PT" sz="16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45% - Custo de pessoal</a:t>
            </a:r>
            <a:endParaRPr/>
          </a:p>
          <a:p>
            <a:pPr indent="-306000" lvl="0" marL="306000" marR="0" rtl="0" algn="just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</a:pPr>
            <a:r>
              <a:rPr b="0" lang="pt-PT" sz="16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5% - Custos diversos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"/>
          <p:cNvSpPr txBox="1"/>
          <p:nvPr>
            <p:ph type="title"/>
          </p:nvPr>
        </p:nvSpPr>
        <p:spPr>
          <a:xfrm>
            <a:off x="1090928" y="1526796"/>
            <a:ext cx="10010141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Franklin Gothic"/>
              <a:buNone/>
            </a:pPr>
            <a:r>
              <a:rPr lang="pt-PT"/>
              <a:t>“EVERYDAY IS A BANK ACCOUNT, AND TIME IS OUR CURRENCY. NO ONE IS RICH, NO ONE IS POOR, WE'VE GOT 24 HOURS EACH”</a:t>
            </a:r>
            <a:br>
              <a:rPr lang="pt-PT"/>
            </a:br>
            <a:endParaRPr/>
          </a:p>
        </p:txBody>
      </p:sp>
      <p:sp>
        <p:nvSpPr>
          <p:cNvPr id="308" name="Google Shape;308;p11"/>
          <p:cNvSpPr txBox="1"/>
          <p:nvPr>
            <p:ph idx="1" type="body"/>
          </p:nvPr>
        </p:nvSpPr>
        <p:spPr>
          <a:xfrm>
            <a:off x="1343730" y="2227463"/>
            <a:ext cx="2694941" cy="863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None/>
            </a:pPr>
            <a:r>
              <a:rPr lang="pt-PT"/>
              <a:t>Christopher Rice</a:t>
            </a:r>
            <a:endParaRPr/>
          </a:p>
          <a:p>
            <a:pPr indent="-206686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r>
              <a:t/>
            </a:r>
            <a:endParaRPr/>
          </a:p>
        </p:txBody>
      </p:sp>
      <p:sp>
        <p:nvSpPr>
          <p:cNvPr id="309" name="Google Shape;309;p1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pic>
        <p:nvPicPr>
          <p:cNvPr id="310" name="Google Shape;310;p11"/>
          <p:cNvPicPr preferRelativeResize="0"/>
          <p:nvPr/>
        </p:nvPicPr>
        <p:blipFill rotWithShape="1">
          <a:blip r:embed="rId3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1"/>
          <p:cNvSpPr txBox="1"/>
          <p:nvPr/>
        </p:nvSpPr>
        <p:spPr>
          <a:xfrm>
            <a:off x="6024150" y="3755089"/>
            <a:ext cx="29037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Money</a:t>
            </a:r>
            <a:endParaRPr sz="3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2053193" y="3945517"/>
            <a:ext cx="397095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Podem espreitar a plataforma aqui: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</a:pPr>
            <a:r>
              <a:rPr lang="pt-PT"/>
              <a:t>ANTÓNIO,</a:t>
            </a:r>
            <a:endParaRPr/>
          </a:p>
        </p:txBody>
      </p:sp>
      <p:pic>
        <p:nvPicPr>
          <p:cNvPr descr="Perfil masculino" id="111" name="Google Shape;111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0414" y="2682709"/>
            <a:ext cx="2035146" cy="203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Estudante pré universitário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Sem bolsa de mérito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Sem apoio do estado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Inapto para um empréstimo bancário</a:t>
            </a:r>
            <a:endParaRPr/>
          </a:p>
        </p:txBody>
      </p:sp>
      <p:pic>
        <p:nvPicPr>
          <p:cNvPr descr="Perfil masculino"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9696" y="2682709"/>
            <a:ext cx="2035146" cy="203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pic>
        <p:nvPicPr>
          <p:cNvPr descr="Capelo" id="115" name="Google Shape;11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25170" y="1794659"/>
            <a:ext cx="1364197" cy="136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7107637" y="2836654"/>
            <a:ext cx="2530028" cy="13258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EC0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Total de 5.000€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 propinas</a:t>
            </a:r>
            <a:endParaRPr b="0" i="0" sz="1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6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</a:pPr>
            <a:r>
              <a:rPr lang="pt-PT"/>
              <a:t>SOCIAL MONEY</a:t>
            </a:r>
            <a:endParaRPr/>
          </a:p>
        </p:txBody>
      </p:sp>
      <p:sp>
        <p:nvSpPr>
          <p:cNvPr id="123" name="Google Shape;123;p3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pt-PT"/>
              <a:t>A SOLUÇÃO QUE OS ESTUDANTES PROCURAM</a:t>
            </a:r>
            <a:endParaRPr/>
          </a:p>
        </p:txBody>
      </p:sp>
      <p:sp>
        <p:nvSpPr>
          <p:cNvPr id="124" name="Google Shape;124;p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995411" y="5184259"/>
            <a:ext cx="1077190" cy="535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Estudante</a:t>
            </a:r>
            <a:endParaRPr b="0" i="0" sz="1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303740" y="4504624"/>
            <a:ext cx="847082" cy="7522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EC0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Distintivo de colaborador"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459" y="3856821"/>
            <a:ext cx="1258220" cy="1258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beça com engrenagens" id="128" name="Google Shape;1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6480" y="3879611"/>
            <a:ext cx="1304648" cy="130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/>
          <p:nvPr/>
        </p:nvSpPr>
        <p:spPr>
          <a:xfrm>
            <a:off x="8329188" y="4485931"/>
            <a:ext cx="847082" cy="7522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EC0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Dinheiro" id="130" name="Google Shape;1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47503" y="39663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edas" id="131" name="Google Shape;13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44329" y="4808142"/>
            <a:ext cx="720749" cy="72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5297444" y="4452216"/>
            <a:ext cx="847082" cy="7522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EC0D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3621279" y="4039067"/>
            <a:ext cx="1077190" cy="1075974"/>
          </a:xfrm>
          <a:prstGeom prst="ellipse">
            <a:avLst/>
          </a:prstGeom>
          <a:solidFill>
            <a:schemeClr val="lt1"/>
          </a:solidFill>
          <a:ln cap="rnd" cmpd="sng" w="222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Engrenagens" id="134" name="Google Shape;13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64310" y="4151264"/>
            <a:ext cx="796483" cy="79648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3439122" y="5184259"/>
            <a:ext cx="1497647" cy="535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nossa equipa</a:t>
            </a:r>
            <a:endParaRPr b="0" i="0" sz="16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472212" y="5204449"/>
            <a:ext cx="1497647" cy="535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Investidor(es)</a:t>
            </a:r>
            <a:endParaRPr/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9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</a:pPr>
            <a:r>
              <a:rPr lang="pt-PT"/>
              <a:t>INVESTIDORES E A CRIAÇÃO DE UM MERCADO</a:t>
            </a: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5825454" y="1180048"/>
            <a:ext cx="4801941" cy="4656799"/>
            <a:chOff x="924841" y="535"/>
            <a:chExt cx="4801941" cy="4656799"/>
          </a:xfrm>
        </p:grpSpPr>
        <p:sp>
          <p:nvSpPr>
            <p:cNvPr id="144" name="Google Shape;144;p4"/>
            <p:cNvSpPr/>
            <p:nvPr/>
          </p:nvSpPr>
          <p:spPr>
            <a:xfrm>
              <a:off x="3876904" y="339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3876904" y="339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spcFirstLastPara="1" rIns="82550" wrap="square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Libre Franklin"/>
                <a:buNone/>
              </a:pPr>
              <a:r>
                <a:rPr b="0" i="0" lang="pt-PT" sz="6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.</a:t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163876" y="535"/>
              <a:ext cx="4323872" cy="4323872"/>
            </a:xfrm>
            <a:custGeom>
              <a:rect b="b" l="l" r="r" t="t"/>
              <a:pathLst>
                <a:path extrusionOk="0" h="120000" w="120000">
                  <a:moveTo>
                    <a:pt x="108082" y="31605"/>
                  </a:moveTo>
                  <a:lnTo>
                    <a:pt x="108082" y="31605"/>
                  </a:lnTo>
                  <a:cubicBezTo>
                    <a:pt x="112357" y="38843"/>
                    <a:pt x="114942" y="46953"/>
                    <a:pt x="115645" y="55330"/>
                  </a:cubicBezTo>
                  <a:lnTo>
                    <a:pt x="119790" y="55365"/>
                  </a:lnTo>
                  <a:lnTo>
                    <a:pt x="112719" y="60448"/>
                  </a:lnTo>
                  <a:lnTo>
                    <a:pt x="105232" y="55242"/>
                  </a:lnTo>
                  <a:lnTo>
                    <a:pt x="109375" y="55277"/>
                  </a:lnTo>
                  <a:lnTo>
                    <a:pt x="109375" y="55277"/>
                  </a:lnTo>
                  <a:cubicBezTo>
                    <a:pt x="108683" y="48038"/>
                    <a:pt x="106407" y="41040"/>
                    <a:pt x="102709" y="34778"/>
                  </a:cubicBezTo>
                  <a:close/>
                </a:path>
              </a:pathLst>
            </a:custGeom>
            <a:solidFill>
              <a:srgbClr val="19ACE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4573791" y="21787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4573791" y="21787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spcFirstLastPara="1" rIns="82550" wrap="square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Libre Franklin"/>
                <a:buNone/>
              </a:pPr>
              <a:r>
                <a:rPr b="0" i="0" lang="pt-PT" sz="6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.</a:t>
              </a: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163876" y="535"/>
              <a:ext cx="4323872" cy="4323872"/>
            </a:xfrm>
            <a:custGeom>
              <a:rect b="b" l="l" r="r" t="t"/>
              <a:pathLst>
                <a:path extrusionOk="0" h="120000" w="120000">
                  <a:moveTo>
                    <a:pt x="104268" y="94037"/>
                  </a:moveTo>
                  <a:lnTo>
                    <a:pt x="104268" y="94037"/>
                  </a:lnTo>
                  <a:cubicBezTo>
                    <a:pt x="98360" y="101721"/>
                    <a:pt x="90553" y="107736"/>
                    <a:pt x="81615" y="111488"/>
                  </a:cubicBezTo>
                  <a:lnTo>
                    <a:pt x="82860" y="115441"/>
                  </a:lnTo>
                  <a:lnTo>
                    <a:pt x="75843" y="110284"/>
                  </a:lnTo>
                  <a:lnTo>
                    <a:pt x="78485" y="101556"/>
                  </a:lnTo>
                  <a:lnTo>
                    <a:pt x="79731" y="105508"/>
                  </a:lnTo>
                  <a:cubicBezTo>
                    <a:pt x="87451" y="102160"/>
                    <a:pt x="94193" y="96904"/>
                    <a:pt x="99322" y="90233"/>
                  </a:cubicBezTo>
                  <a:close/>
                </a:path>
              </a:pathLst>
            </a:custGeom>
            <a:solidFill>
              <a:srgbClr val="19ACE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749316" y="3504343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2749316" y="3504343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spcFirstLastPara="1" rIns="82550" wrap="square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Libre Franklin"/>
                <a:buNone/>
              </a:pPr>
              <a:r>
                <a:rPr b="0" i="0" lang="pt-PT" sz="6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.</a:t>
              </a: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163876" y="535"/>
              <a:ext cx="4323872" cy="4323872"/>
            </a:xfrm>
            <a:custGeom>
              <a:rect b="b" l="l" r="r" t="t"/>
              <a:pathLst>
                <a:path extrusionOk="0" h="120000" w="120000">
                  <a:moveTo>
                    <a:pt x="43219" y="113260"/>
                  </a:moveTo>
                  <a:lnTo>
                    <a:pt x="43219" y="113260"/>
                  </a:lnTo>
                  <a:cubicBezTo>
                    <a:pt x="33974" y="110347"/>
                    <a:pt x="25646" y="105077"/>
                    <a:pt x="19054" y="97969"/>
                  </a:cubicBezTo>
                  <a:lnTo>
                    <a:pt x="15768" y="100496"/>
                  </a:lnTo>
                  <a:lnTo>
                    <a:pt x="18205" y="92135"/>
                  </a:lnTo>
                  <a:lnTo>
                    <a:pt x="27310" y="91622"/>
                  </a:lnTo>
                  <a:lnTo>
                    <a:pt x="24025" y="94147"/>
                  </a:lnTo>
                  <a:lnTo>
                    <a:pt x="24025" y="94147"/>
                  </a:lnTo>
                  <a:cubicBezTo>
                    <a:pt x="29818" y="100250"/>
                    <a:pt x="37069" y="104779"/>
                    <a:pt x="45094" y="107308"/>
                  </a:cubicBezTo>
                  <a:close/>
                </a:path>
              </a:pathLst>
            </a:custGeom>
            <a:solidFill>
              <a:srgbClr val="19ACE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924841" y="21787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924841" y="21787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spcFirstLastPara="1" rIns="82550" wrap="square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Libre Franklin"/>
                <a:buNone/>
              </a:pPr>
              <a:r>
                <a:rPr b="0" i="0" lang="pt-PT" sz="6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.</a:t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163876" y="535"/>
              <a:ext cx="4323872" cy="4323872"/>
            </a:xfrm>
            <a:custGeom>
              <a:rect b="b" l="l" r="r" t="t"/>
              <a:pathLst>
                <a:path extrusionOk="0" h="120000" w="120000">
                  <a:moveTo>
                    <a:pt x="4161" y="60475"/>
                  </a:moveTo>
                  <a:cubicBezTo>
                    <a:pt x="4090" y="52069"/>
                    <a:pt x="5917" y="43755"/>
                    <a:pt x="9507" y="36154"/>
                  </a:cubicBezTo>
                  <a:lnTo>
                    <a:pt x="5938" y="34046"/>
                  </a:lnTo>
                  <a:lnTo>
                    <a:pt x="14604" y="33191"/>
                  </a:lnTo>
                  <a:lnTo>
                    <a:pt x="18473" y="41449"/>
                  </a:lnTo>
                  <a:lnTo>
                    <a:pt x="14906" y="39342"/>
                  </a:lnTo>
                  <a:cubicBezTo>
                    <a:pt x="11877" y="45954"/>
                    <a:pt x="10339" y="53150"/>
                    <a:pt x="10401" y="60422"/>
                  </a:cubicBezTo>
                  <a:close/>
                </a:path>
              </a:pathLst>
            </a:custGeom>
            <a:solidFill>
              <a:srgbClr val="19ACE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621728" y="339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1621728" y="33984"/>
              <a:ext cx="1152991" cy="1152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spcFirstLastPara="1" rIns="82550" wrap="square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Libre Franklin"/>
                <a:buNone/>
              </a:pPr>
              <a:r>
                <a:rPr b="0" i="0" lang="pt-PT" sz="65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.</a:t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163876" y="535"/>
              <a:ext cx="4323872" cy="4323872"/>
            </a:xfrm>
            <a:custGeom>
              <a:rect b="b" l="l" r="r" t="t"/>
              <a:pathLst>
                <a:path extrusionOk="0" h="120000" w="120000">
                  <a:moveTo>
                    <a:pt x="43959" y="6513"/>
                  </a:moveTo>
                  <a:lnTo>
                    <a:pt x="43959" y="6513"/>
                  </a:lnTo>
                  <a:cubicBezTo>
                    <a:pt x="52748" y="3877"/>
                    <a:pt x="62052" y="3447"/>
                    <a:pt x="71047" y="5263"/>
                  </a:cubicBezTo>
                  <a:lnTo>
                    <a:pt x="72238" y="1292"/>
                  </a:lnTo>
                  <a:lnTo>
                    <a:pt x="75145" y="9501"/>
                  </a:lnTo>
                  <a:lnTo>
                    <a:pt x="68056" y="15237"/>
                  </a:lnTo>
                  <a:lnTo>
                    <a:pt x="69246" y="11269"/>
                  </a:lnTo>
                  <a:lnTo>
                    <a:pt x="69246" y="11269"/>
                  </a:lnTo>
                  <a:cubicBezTo>
                    <a:pt x="61430" y="9786"/>
                    <a:pt x="53371" y="10204"/>
                    <a:pt x="45751" y="12490"/>
                  </a:cubicBezTo>
                  <a:close/>
                </a:path>
              </a:pathLst>
            </a:custGeom>
            <a:solidFill>
              <a:srgbClr val="19ACE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4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Compra e venda de ações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Transações instantâneas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Moeda virtual</a:t>
            </a:r>
            <a:endParaRPr/>
          </a:p>
          <a:p>
            <a:pPr indent="-192278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None/>
            </a:pPr>
            <a:r>
              <a:t/>
            </a:r>
            <a:endParaRPr/>
          </a:p>
          <a:p>
            <a:pPr indent="-192278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60" name="Google Shape;160;p4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pic>
        <p:nvPicPr>
          <p:cNvPr descr="Cabeça com engrenagens" id="161" name="Google Shape;16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9817" y="1226592"/>
            <a:ext cx="1136134" cy="1136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beça com engrenagens" id="162" name="Google Shape;1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6770" y="1058078"/>
            <a:ext cx="1304648" cy="1304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beça com engrenagens"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101" y="4495275"/>
            <a:ext cx="1304648" cy="1304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beça com engrenagens"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890" y="3379687"/>
            <a:ext cx="1304648" cy="1304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beça com engrenagens"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6470" y="3379687"/>
            <a:ext cx="1304648" cy="1304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edas" id="166" name="Google Shape;1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7467" y="2655869"/>
            <a:ext cx="1132073" cy="113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5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</a:pPr>
            <a:r>
              <a:rPr lang="pt-PT"/>
              <a:t>PARCERIAS DE NEGÓCIO</a:t>
            </a:r>
            <a:endParaRPr/>
          </a:p>
        </p:txBody>
      </p:sp>
      <p:sp>
        <p:nvSpPr>
          <p:cNvPr id="173" name="Google Shape;173;p5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pt-PT"/>
              <a:t>A BASE PARA UM FUNCIONAMENTO EFICAZ E PARA UM MARKETING DE EXCELÊNCIA</a:t>
            </a:r>
            <a:endParaRPr/>
          </a:p>
        </p:txBody>
      </p:sp>
      <p:sp>
        <p:nvSpPr>
          <p:cNvPr id="174" name="Google Shape;174;p5"/>
          <p:cNvSpPr txBox="1"/>
          <p:nvPr>
            <p:ph idx="10" type="dt"/>
          </p:nvPr>
        </p:nvSpPr>
        <p:spPr>
          <a:xfrm>
            <a:off x="7599023" y="6492875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6664770" y="3216282"/>
            <a:ext cx="5057609" cy="4689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rPr b="0" i="0" lang="pt-PT" sz="2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ENTIDADES EMPREGADORAS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469621" y="3216282"/>
            <a:ext cx="5608344" cy="861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ranklin Gothic"/>
              <a:buNone/>
            </a:pPr>
            <a:r>
              <a:rPr b="0" i="0" lang="pt-PT" sz="2400" u="none" cap="none" strike="noStrik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ESTABELECIMENTOS DE ENSINO SECUNDÁRIO E SUPERIOR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748178" y="4208008"/>
            <a:ext cx="3336014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🗉"/>
            </a:pPr>
            <a:r>
              <a:rPr b="0" i="0" lang="pt-PT" sz="1700" u="none" cap="none" strike="noStrike">
                <a:solidFill>
                  <a:srgbClr val="CFE6F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Validação da informação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🗉"/>
            </a:pPr>
            <a:r>
              <a:rPr b="0" i="0" lang="pt-PT" sz="1700" u="none" cap="none" strike="noStrike">
                <a:solidFill>
                  <a:srgbClr val="CFE6F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Promoção do serviço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🗉"/>
            </a:pPr>
            <a:r>
              <a:rPr b="0" i="0" lang="pt-PT" sz="1700" u="none" cap="none" strike="noStrike">
                <a:solidFill>
                  <a:srgbClr val="CFE6F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Maior número de alunos a frequentar o ensino superior</a:t>
            </a:r>
            <a:endParaRPr/>
          </a:p>
          <a:p>
            <a:pPr indent="-186436" lvl="0" marL="28575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CFE6F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86436" lvl="0" marL="28575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CFE6F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7509449" y="4208008"/>
            <a:ext cx="3614813" cy="1645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🗉"/>
            </a:pPr>
            <a:r>
              <a:rPr b="0" i="0" lang="pt-PT" sz="1700" u="none" cap="none" strike="noStrike">
                <a:solidFill>
                  <a:srgbClr val="CFE6F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Promoção do serviço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🗉"/>
            </a:pPr>
            <a:r>
              <a:rPr b="0" i="0" lang="pt-PT" sz="1700" u="none" cap="none" strike="noStrike">
                <a:solidFill>
                  <a:srgbClr val="CFE6F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Facilidade de estágios que favorece tanto o estudante  como a própria entidade empregadora</a:t>
            </a:r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</a:pPr>
            <a:r>
              <a:rPr lang="pt-PT"/>
              <a:t>FALANDO EM TERMOS MONETÁRIOS…</a:t>
            </a:r>
            <a:br>
              <a:rPr lang="pt-PT"/>
            </a:br>
            <a:endParaRPr/>
          </a:p>
        </p:txBody>
      </p:sp>
      <p:sp>
        <p:nvSpPr>
          <p:cNvPr id="185" name="Google Shape;185;p6"/>
          <p:cNvSpPr txBox="1"/>
          <p:nvPr>
            <p:ph idx="2" type="body"/>
          </p:nvPr>
        </p:nvSpPr>
        <p:spPr>
          <a:xfrm>
            <a:off x="767856" y="2836654"/>
            <a:ext cx="3080477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Custo inicial de inscrição de 9,99€ + iva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2,5% de cada investimento inicial</a:t>
            </a:r>
            <a:endParaRPr/>
          </a:p>
          <a:p>
            <a:pPr indent="-285750" lvl="0" marL="285750" rtl="0" algn="l">
              <a:lnSpc>
                <a:spcPct val="110000"/>
              </a:lnSpc>
              <a:spcBef>
                <a:spcPts val="920"/>
              </a:spcBef>
              <a:spcAft>
                <a:spcPts val="0"/>
              </a:spcAft>
              <a:buSzPts val="1472"/>
              <a:buFont typeface="Libre Franklin"/>
              <a:buChar char="-"/>
            </a:pPr>
            <a:r>
              <a:rPr lang="pt-PT"/>
              <a:t>0,25% de cada transação efetuada</a:t>
            </a:r>
            <a:endParaRPr/>
          </a:p>
        </p:txBody>
      </p:sp>
      <p:sp>
        <p:nvSpPr>
          <p:cNvPr id="186" name="Google Shape;186;p6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grpSp>
        <p:nvGrpSpPr>
          <p:cNvPr id="187" name="Google Shape;187;p6"/>
          <p:cNvGrpSpPr/>
          <p:nvPr/>
        </p:nvGrpSpPr>
        <p:grpSpPr>
          <a:xfrm>
            <a:off x="5066480" y="1761796"/>
            <a:ext cx="6651624" cy="3820377"/>
            <a:chOff x="0" y="819529"/>
            <a:chExt cx="6651624" cy="3820377"/>
          </a:xfrm>
        </p:grpSpPr>
        <p:sp>
          <p:nvSpPr>
            <p:cNvPr id="188" name="Google Shape;188;p6"/>
            <p:cNvSpPr/>
            <p:nvPr/>
          </p:nvSpPr>
          <p:spPr>
            <a:xfrm>
              <a:off x="4942998" y="2746421"/>
              <a:ext cx="91440" cy="2619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2225">
              <a:solidFill>
                <a:srgbClr val="169BC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6"/>
            <p:cNvSpPr/>
            <p:nvPr/>
          </p:nvSpPr>
          <p:spPr>
            <a:xfrm>
              <a:off x="3273846" y="1653061"/>
              <a:ext cx="1714872" cy="2619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476"/>
                  </a:lnTo>
                  <a:lnTo>
                    <a:pt x="120000" y="60476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2225">
              <a:solidFill>
                <a:srgbClr val="1488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6"/>
            <p:cNvSpPr/>
            <p:nvPr/>
          </p:nvSpPr>
          <p:spPr>
            <a:xfrm>
              <a:off x="1558974" y="2746421"/>
              <a:ext cx="1143248" cy="2619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476"/>
                  </a:lnTo>
                  <a:lnTo>
                    <a:pt x="120000" y="60476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2225">
              <a:solidFill>
                <a:srgbClr val="169BC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6"/>
            <p:cNvSpPr/>
            <p:nvPr/>
          </p:nvSpPr>
          <p:spPr>
            <a:xfrm>
              <a:off x="415726" y="2746421"/>
              <a:ext cx="1143248" cy="2619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476"/>
                  </a:lnTo>
                  <a:lnTo>
                    <a:pt x="0" y="60476"/>
                  </a:lnTo>
                  <a:lnTo>
                    <a:pt x="0" y="120000"/>
                  </a:lnTo>
                </a:path>
              </a:pathLst>
            </a:custGeom>
            <a:noFill/>
            <a:ln cap="rnd" cmpd="sng" w="22225">
              <a:solidFill>
                <a:srgbClr val="169BCE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6"/>
            <p:cNvSpPr/>
            <p:nvPr/>
          </p:nvSpPr>
          <p:spPr>
            <a:xfrm>
              <a:off x="1558974" y="1653061"/>
              <a:ext cx="1714872" cy="2619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476"/>
                  </a:lnTo>
                  <a:lnTo>
                    <a:pt x="0" y="60476"/>
                  </a:lnTo>
                  <a:lnTo>
                    <a:pt x="0" y="120000"/>
                  </a:lnTo>
                </a:path>
              </a:pathLst>
            </a:custGeom>
            <a:noFill/>
            <a:ln cap="rnd" cmpd="sng" w="22225">
              <a:solidFill>
                <a:srgbClr val="1488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6"/>
            <p:cNvSpPr/>
            <p:nvPr/>
          </p:nvSpPr>
          <p:spPr>
            <a:xfrm>
              <a:off x="2858120" y="821607"/>
              <a:ext cx="831453" cy="83145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3689573" y="819529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3689573" y="819529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r>
                <a:rPr b="0" i="0" lang="pt-PT" sz="13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 aluno inscreve-se</a:t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143248" y="1914968"/>
              <a:ext cx="831453" cy="83145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974701" y="1912890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1974701" y="1912890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r>
                <a:rPr b="0" i="0" lang="pt-PT" sz="13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Não conclui o curso</a:t>
              </a: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0" y="3008329"/>
              <a:ext cx="831453" cy="831453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0" y="3799806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3799806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r>
                <a:rPr b="0" i="0" lang="pt-PT" sz="13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 dinheiro não investido é devolvido ao investidor</a:t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2286496" y="3008329"/>
              <a:ext cx="831453" cy="831453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128486" y="3794202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2128486" y="3794202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r>
                <a:rPr b="0" i="0" lang="pt-PT" sz="13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 investidor recebe uma % menor do salário</a:t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572992" y="1914968"/>
              <a:ext cx="831453" cy="831453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404445" y="1912890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5404445" y="1912890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r>
                <a:rPr b="0" i="0" lang="pt-PT" sz="13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Conclui o curso</a:t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72992" y="3008329"/>
              <a:ext cx="831453" cy="831453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400752" y="3808453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4400752" y="3808453"/>
              <a:ext cx="1247179" cy="831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r>
                <a:rPr b="0" i="0" lang="pt-PT" sz="13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 investidor recebe uma % do salário</a:t>
              </a:r>
              <a:endParaRPr/>
            </a:p>
          </p:txBody>
        </p:sp>
      </p:grpSp>
      <p:pic>
        <p:nvPicPr>
          <p:cNvPr descr="Adicionar" id="211" name="Google Shape;21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1003" y="4174664"/>
            <a:ext cx="402971" cy="40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8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>
            <p:ph type="title"/>
          </p:nvPr>
        </p:nvSpPr>
        <p:spPr>
          <a:xfrm>
            <a:off x="581193" y="74610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</a:pPr>
            <a:r>
              <a:rPr lang="pt-PT"/>
              <a:t>A NOSSA EQUIPA</a:t>
            </a:r>
            <a:endParaRPr/>
          </a:p>
        </p:txBody>
      </p:sp>
      <p:sp>
        <p:nvSpPr>
          <p:cNvPr id="218" name="Google Shape;218;p7"/>
          <p:cNvSpPr txBox="1"/>
          <p:nvPr>
            <p:ph idx="1" type="body"/>
          </p:nvPr>
        </p:nvSpPr>
        <p:spPr>
          <a:xfrm>
            <a:off x="927945" y="1752728"/>
            <a:ext cx="4031132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pt-PT"/>
              <a:t>ÁREA DE ENGENHARIA INFORMÁTICA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219" name="Google Shape;219;p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3">
            <a:alphaModFix/>
          </a:blip>
          <a:srcRect b="19018" l="7206" r="5470" t="0"/>
          <a:stretch/>
        </p:blipFill>
        <p:spPr>
          <a:xfrm>
            <a:off x="5699732" y="2793816"/>
            <a:ext cx="1543472" cy="144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 b="0" l="465" r="464" t="0"/>
          <a:stretch/>
        </p:blipFill>
        <p:spPr>
          <a:xfrm>
            <a:off x="1247370" y="2793816"/>
            <a:ext cx="1440000" cy="144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2" name="Google Shape;222;p7"/>
          <p:cNvSpPr txBox="1"/>
          <p:nvPr/>
        </p:nvSpPr>
        <p:spPr>
          <a:xfrm>
            <a:off x="1160520" y="4361648"/>
            <a:ext cx="1613700" cy="7817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Libre Franklin"/>
              <a:buNone/>
            </a:pP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Alexandre</a:t>
            </a:r>
            <a:b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Correia</a:t>
            </a:r>
            <a:endParaRPr b="0" i="0" sz="180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3031057" y="4374040"/>
            <a:ext cx="1613700" cy="7817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Libre Franklin"/>
              <a:buNone/>
            </a:pP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Pedro</a:t>
            </a:r>
            <a:br>
              <a:rPr b="1" i="0" lang="pt-PT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Ferreira</a:t>
            </a:r>
            <a:endParaRPr b="0" i="0" sz="180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5664618" y="4374040"/>
            <a:ext cx="1613700" cy="7817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Libre Franklin"/>
              <a:buNone/>
            </a:pP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Carolina</a:t>
            </a:r>
            <a:b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Carvalho</a:t>
            </a:r>
            <a:endParaRPr b="0" i="0" sz="180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5">
            <a:alphaModFix/>
          </a:blip>
          <a:srcRect b="10297" l="0" r="0" t="10304"/>
          <a:stretch/>
        </p:blipFill>
        <p:spPr>
          <a:xfrm>
            <a:off x="7770058" y="2793816"/>
            <a:ext cx="1440000" cy="144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6" name="Google Shape;226;p7"/>
          <p:cNvSpPr txBox="1"/>
          <p:nvPr/>
        </p:nvSpPr>
        <p:spPr>
          <a:xfrm>
            <a:off x="7665508" y="4339711"/>
            <a:ext cx="1649100" cy="7817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Libre Franklin"/>
              <a:buNone/>
            </a:pP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Elisa</a:t>
            </a:r>
            <a:b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Cunha</a:t>
            </a:r>
            <a:endParaRPr b="0" i="0" sz="180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7" name="Google Shape;227;p7"/>
          <p:cNvPicPr preferRelativeResize="0"/>
          <p:nvPr/>
        </p:nvPicPr>
        <p:blipFill rotWithShape="1">
          <a:blip r:embed="rId6">
            <a:alphaModFix/>
          </a:blip>
          <a:srcRect b="0" l="415" r="416" t="0"/>
          <a:stretch/>
        </p:blipFill>
        <p:spPr>
          <a:xfrm>
            <a:off x="9736912" y="2780839"/>
            <a:ext cx="1440000" cy="1440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8" name="Google Shape;228;p7"/>
          <p:cNvSpPr txBox="1"/>
          <p:nvPr/>
        </p:nvSpPr>
        <p:spPr>
          <a:xfrm>
            <a:off x="9736912" y="4361648"/>
            <a:ext cx="1649100" cy="7817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Libre Franklin"/>
              <a:buNone/>
            </a:pP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Miguel</a:t>
            </a:r>
            <a:b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pt-PT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Braga</a:t>
            </a:r>
            <a:endParaRPr b="0" i="0" sz="1800" u="none" cap="none" strike="noStrik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6104849" y="1763473"/>
            <a:ext cx="4770417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None/>
            </a:pPr>
            <a:r>
              <a:rPr b="0" i="0" lang="pt-PT" sz="1800" u="none" cap="none" strike="noStrike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ÁREA DE ENGENHARIA E GESTÃO INDUSTRIAL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1032101" y="5179930"/>
            <a:ext cx="1870537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CTO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(Chief Technology Officer)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2998893" y="5179930"/>
            <a:ext cx="1798061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CFO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(Chief Financial Officer)</a:t>
            </a:r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5433239" y="5183711"/>
            <a:ext cx="2076457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CEO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(Chief Executive Officer)</a:t>
            </a:r>
            <a:endParaRPr/>
          </a:p>
        </p:txBody>
      </p:sp>
      <p:sp>
        <p:nvSpPr>
          <p:cNvPr id="233" name="Google Shape;233;p7"/>
          <p:cNvSpPr txBox="1"/>
          <p:nvPr/>
        </p:nvSpPr>
        <p:spPr>
          <a:xfrm>
            <a:off x="7605951" y="5183711"/>
            <a:ext cx="1783459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CMO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(Chief Marketing Officer)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9736912" y="5183711"/>
            <a:ext cx="16491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CCO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Font typeface="Libre Franklin"/>
              <a:buNone/>
            </a:pPr>
            <a:r>
              <a:rPr b="0" i="0" lang="pt-PT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(Chief Creative Officer)</a:t>
            </a:r>
            <a:endParaRPr/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7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8">
            <a:alphaModFix/>
          </a:blip>
          <a:srcRect b="4232" l="0" r="0" t="0"/>
          <a:stretch/>
        </p:blipFill>
        <p:spPr>
          <a:xfrm>
            <a:off x="3117900" y="2793825"/>
            <a:ext cx="1377250" cy="15507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t-PT"/>
              <a:t>EVOLUÇÃO DA SOCIAL MONEY</a:t>
            </a:r>
            <a:endParaRPr/>
          </a:p>
        </p:txBody>
      </p:sp>
      <p:sp>
        <p:nvSpPr>
          <p:cNvPr id="242" name="Google Shape;242;p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grpSp>
        <p:nvGrpSpPr>
          <p:cNvPr id="243" name="Google Shape;243;p8"/>
          <p:cNvGrpSpPr/>
          <p:nvPr/>
        </p:nvGrpSpPr>
        <p:grpSpPr>
          <a:xfrm>
            <a:off x="432208" y="2458308"/>
            <a:ext cx="11327583" cy="3633786"/>
            <a:chOff x="3320" y="0"/>
            <a:chExt cx="11327583" cy="3633786"/>
          </a:xfrm>
        </p:grpSpPr>
        <p:sp>
          <p:nvSpPr>
            <p:cNvPr id="244" name="Google Shape;244;p8"/>
            <p:cNvSpPr/>
            <p:nvPr/>
          </p:nvSpPr>
          <p:spPr>
            <a:xfrm rot="-5400000">
              <a:off x="1844413" y="603223"/>
              <a:ext cx="363378" cy="242733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169BCE"/>
            </a:solidFill>
            <a:ln cap="rnd" cmpd="sng" w="22225">
              <a:solidFill>
                <a:srgbClr val="169B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 txBox="1"/>
            <p:nvPr/>
          </p:nvSpPr>
          <p:spPr>
            <a:xfrm>
              <a:off x="830172" y="1652943"/>
              <a:ext cx="24096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2020</a:t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320" y="0"/>
              <a:ext cx="4045565" cy="127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3320" y="0"/>
              <a:ext cx="4045565" cy="127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3715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Surgimento da ideia</a:t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48" name="Google Shape;248;p8"/>
            <p:cNvCxnSpPr/>
            <p:nvPr/>
          </p:nvCxnSpPr>
          <p:spPr>
            <a:xfrm>
              <a:off x="2026103" y="1344501"/>
              <a:ext cx="0" cy="290702"/>
            </a:xfrm>
            <a:prstGeom prst="straightConnector1">
              <a:avLst/>
            </a:prstGeom>
            <a:noFill/>
            <a:ln cap="rnd" cmpd="sng" w="12700">
              <a:solidFill>
                <a:srgbClr val="30B1EA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49" name="Google Shape;249;p8"/>
            <p:cNvSpPr/>
            <p:nvPr/>
          </p:nvSpPr>
          <p:spPr>
            <a:xfrm>
              <a:off x="1989765" y="1271825"/>
              <a:ext cx="72675" cy="72675"/>
            </a:xfrm>
            <a:prstGeom prst="ellipse">
              <a:avLst/>
            </a:prstGeom>
            <a:solidFill>
              <a:srgbClr val="169BCE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239772" y="1635204"/>
              <a:ext cx="2427339" cy="363378"/>
            </a:xfrm>
            <a:prstGeom prst="rect">
              <a:avLst/>
            </a:prstGeom>
            <a:solidFill>
              <a:srgbClr val="35ACE4"/>
            </a:solidFill>
            <a:ln cap="rnd" cmpd="sng" w="22225">
              <a:solidFill>
                <a:srgbClr val="35AC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 txBox="1"/>
            <p:nvPr/>
          </p:nvSpPr>
          <p:spPr>
            <a:xfrm>
              <a:off x="3239772" y="1635204"/>
              <a:ext cx="2427339" cy="363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2021</a:t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7284407" y="2361961"/>
              <a:ext cx="4045565" cy="127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7284407" y="2361961"/>
              <a:ext cx="4045565" cy="127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Início do processo de implementação no estrangeiro</a:t>
              </a:r>
              <a:endPara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54" name="Google Shape;254;p8"/>
            <p:cNvCxnSpPr/>
            <p:nvPr/>
          </p:nvCxnSpPr>
          <p:spPr>
            <a:xfrm>
              <a:off x="4453442" y="1998582"/>
              <a:ext cx="0" cy="290702"/>
            </a:xfrm>
            <a:prstGeom prst="straightConnector1">
              <a:avLst/>
            </a:prstGeom>
            <a:noFill/>
            <a:ln cap="rnd" cmpd="sng" w="12700">
              <a:solidFill>
                <a:srgbClr val="42B7ED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55" name="Google Shape;255;p8"/>
            <p:cNvSpPr/>
            <p:nvPr/>
          </p:nvSpPr>
          <p:spPr>
            <a:xfrm>
              <a:off x="4417104" y="2289285"/>
              <a:ext cx="72675" cy="72675"/>
            </a:xfrm>
            <a:prstGeom prst="ellipse">
              <a:avLst/>
            </a:prstGeom>
            <a:solidFill>
              <a:srgbClr val="35ACE4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667111" y="1635204"/>
              <a:ext cx="2427339" cy="363378"/>
            </a:xfrm>
            <a:prstGeom prst="rect">
              <a:avLst/>
            </a:prstGeom>
            <a:solidFill>
              <a:srgbClr val="65B9E7"/>
            </a:solidFill>
            <a:ln cap="rnd" cmpd="sng" w="22225">
              <a:solidFill>
                <a:srgbClr val="65B9E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5667111" y="1635204"/>
              <a:ext cx="2427339" cy="363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2022</a:t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857998" y="75660"/>
              <a:ext cx="4045565" cy="127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4857998" y="75660"/>
              <a:ext cx="4045565" cy="127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3715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Início da comercialização do serviço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+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Desenvolvimento de uma aplicação para dispositivos móveis</a:t>
              </a:r>
              <a:endParaRPr/>
            </a:p>
          </p:txBody>
        </p:sp>
        <p:cxnSp>
          <p:nvCxnSpPr>
            <p:cNvPr id="260" name="Google Shape;260;p8"/>
            <p:cNvCxnSpPr/>
            <p:nvPr/>
          </p:nvCxnSpPr>
          <p:spPr>
            <a:xfrm>
              <a:off x="6880781" y="1344501"/>
              <a:ext cx="0" cy="290702"/>
            </a:xfrm>
            <a:prstGeom prst="straightConnector1">
              <a:avLst/>
            </a:prstGeom>
            <a:noFill/>
            <a:ln cap="rnd" cmpd="sng" w="12700">
              <a:solidFill>
                <a:srgbClr val="55BCE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61" name="Google Shape;261;p8"/>
            <p:cNvSpPr/>
            <p:nvPr/>
          </p:nvSpPr>
          <p:spPr>
            <a:xfrm>
              <a:off x="6844443" y="1271825"/>
              <a:ext cx="72675" cy="72675"/>
            </a:xfrm>
            <a:prstGeom prst="ellipse">
              <a:avLst/>
            </a:prstGeom>
            <a:solidFill>
              <a:srgbClr val="65B9E7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 rot="5400000">
              <a:off x="9126431" y="603223"/>
              <a:ext cx="363378" cy="242733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94C9EC"/>
            </a:solidFill>
            <a:ln cap="rnd" cmpd="sng" w="22225">
              <a:solidFill>
                <a:srgbClr val="94C9E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8094451" y="1652943"/>
              <a:ext cx="2409600" cy="3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b="0" i="0" lang="pt-PT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2024</a:t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7285338" y="2361961"/>
              <a:ext cx="4045565" cy="127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5" name="Google Shape;265;p8"/>
            <p:cNvCxnSpPr/>
            <p:nvPr/>
          </p:nvCxnSpPr>
          <p:spPr>
            <a:xfrm>
              <a:off x="9308120" y="1998582"/>
              <a:ext cx="0" cy="290702"/>
            </a:xfrm>
            <a:prstGeom prst="straightConnector1">
              <a:avLst/>
            </a:prstGeom>
            <a:noFill/>
            <a:ln cap="rnd" cmpd="sng" w="12700">
              <a:solidFill>
                <a:srgbClr val="93C8EC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66" name="Google Shape;266;p8"/>
            <p:cNvSpPr/>
            <p:nvPr/>
          </p:nvSpPr>
          <p:spPr>
            <a:xfrm>
              <a:off x="9271782" y="2289285"/>
              <a:ext cx="72675" cy="72675"/>
            </a:xfrm>
            <a:prstGeom prst="ellipse">
              <a:avLst/>
            </a:prstGeom>
            <a:solidFill>
              <a:srgbClr val="94C9EC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8"/>
          <p:cNvSpPr txBox="1"/>
          <p:nvPr/>
        </p:nvSpPr>
        <p:spPr>
          <a:xfrm>
            <a:off x="3103630" y="4762775"/>
            <a:ext cx="35552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Desenvolvimento da plataforma online </a:t>
            </a:r>
            <a:endParaRPr/>
          </a:p>
        </p:txBody>
      </p:sp>
      <p:sp>
        <p:nvSpPr>
          <p:cNvPr id="268" name="Google Shape;268;p8"/>
          <p:cNvSpPr txBox="1"/>
          <p:nvPr/>
        </p:nvSpPr>
        <p:spPr>
          <a:xfrm>
            <a:off x="581192" y="1750180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b="0" i="0" lang="pt-PT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 que esperar nos próximos 3 anos ?</a:t>
            </a:r>
            <a:endParaRPr/>
          </a:p>
        </p:txBody>
      </p:sp>
      <p:pic>
        <p:nvPicPr>
          <p:cNvPr id="269" name="Google Shape;269;p8"/>
          <p:cNvPicPr preferRelativeResize="0"/>
          <p:nvPr/>
        </p:nvPicPr>
        <p:blipFill rotWithShape="1">
          <a:blip r:embed="rId3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</a:pPr>
            <a:r>
              <a:rPr lang="pt-PT"/>
              <a:t>EVOLUÇÃO DA SOCIAL MONEY</a:t>
            </a:r>
            <a:endParaRPr/>
          </a:p>
        </p:txBody>
      </p:sp>
      <p:sp>
        <p:nvSpPr>
          <p:cNvPr id="275" name="Google Shape;275;p9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pt-PT"/>
              <a:t>CUSTOS &amp; RECEITAS </a:t>
            </a:r>
            <a:endParaRPr/>
          </a:p>
        </p:txBody>
      </p:sp>
      <p:sp>
        <p:nvSpPr>
          <p:cNvPr id="276" name="Google Shape;276;p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28/02/2021</a:t>
            </a:r>
            <a:endParaRPr/>
          </a:p>
        </p:txBody>
      </p:sp>
      <p:pic>
        <p:nvPicPr>
          <p:cNvPr id="277" name="Google Shape;277;p9"/>
          <p:cNvPicPr preferRelativeResize="0"/>
          <p:nvPr/>
        </p:nvPicPr>
        <p:blipFill rotWithShape="1">
          <a:blip r:embed="rId3">
            <a:alphaModFix/>
          </a:blip>
          <a:srcRect b="3455" l="39820" r="40914" t="89841"/>
          <a:stretch/>
        </p:blipFill>
        <p:spPr>
          <a:xfrm rot="5400000">
            <a:off x="349810" y="4246033"/>
            <a:ext cx="2077242" cy="44317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9"/>
          <p:cNvSpPr txBox="1"/>
          <p:nvPr/>
        </p:nvSpPr>
        <p:spPr>
          <a:xfrm>
            <a:off x="1565139" y="3356163"/>
            <a:ext cx="3349060" cy="2222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Receitas totais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Custos totais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Fluxo de caixa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Fluxo acumulado</a:t>
            </a:r>
            <a:endParaRPr/>
          </a:p>
        </p:txBody>
      </p:sp>
      <p:pic>
        <p:nvPicPr>
          <p:cNvPr id="279" name="Google Shape;279;p9"/>
          <p:cNvPicPr preferRelativeResize="0"/>
          <p:nvPr/>
        </p:nvPicPr>
        <p:blipFill rotWithShape="1">
          <a:blip r:embed="rId4">
            <a:alphaModFix/>
          </a:blip>
          <a:srcRect b="20276" l="19903" r="20970" t="20833"/>
          <a:stretch/>
        </p:blipFill>
        <p:spPr>
          <a:xfrm>
            <a:off x="10801001" y="558085"/>
            <a:ext cx="944466" cy="70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9"/>
          <p:cNvPicPr preferRelativeResize="0"/>
          <p:nvPr/>
        </p:nvPicPr>
        <p:blipFill rotWithShape="1">
          <a:blip r:embed="rId5">
            <a:alphaModFix/>
          </a:blip>
          <a:srcRect b="9746" l="0" r="0" t="0"/>
          <a:stretch/>
        </p:blipFill>
        <p:spPr>
          <a:xfrm>
            <a:off x="4874929" y="2752479"/>
            <a:ext cx="6935895" cy="369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2021-02-19T19:48:45Z</dcterms:created>
  <dc:creator>Carolina Carvalho</dc:creator>
</cp:coreProperties>
</file>