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5" r:id="rId4"/>
    <p:sldMasterId id="2147483656" r:id="rId5"/>
    <p:sldMasterId id="2147483657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67" name="Google Shape;67;p1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68" name="Google Shape;68;p1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202" name="Google Shape;20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Google Shape;20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1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205" name="Google Shape;205;p11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206" name="Google Shape;206;p11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213" name="Google Shape;21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Google Shape;214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2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216" name="Google Shape;216;p12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217" name="Google Shape;217;p12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245" name="Google Shape;24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6" name="Google Shape;246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6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248" name="Google Shape;248;p16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249" name="Google Shape;249;p16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7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276" name="Google Shape;276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7" name="Google Shape;277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7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279" name="Google Shape;279;p17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280" name="Google Shape;280;p17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75" name="Google Shape;75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6" name="Google Shape;76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2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78" name="Google Shape;78;p2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79" name="Google Shape;79;p2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93" name="Google Shape;9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4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96" name="Google Shape;96;p4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97" name="Google Shape;97;p4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107" name="Google Shape;107;p5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108" name="Google Shape;108;p5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 cap="none" strike="noStrik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fld id="{00000000-1234-1234-1234-123412341234}" type="slidenum"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/>
          </a:p>
        </p:txBody>
      </p:sp>
      <p:sp>
        <p:nvSpPr>
          <p:cNvPr id="156" name="Google Shape;15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Google Shape;157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8:notes"/>
          <p:cNvSpPr txBox="1"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2012/2013</a:t>
            </a:r>
            <a:endParaRPr/>
          </a:p>
        </p:txBody>
      </p:sp>
      <p:sp>
        <p:nvSpPr>
          <p:cNvPr id="159" name="Google Shape;159;p8:notes"/>
          <p:cNvSpPr txBox="1"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LEI - DI/FCT/UNL</a:t>
            </a:r>
            <a:endParaRPr/>
          </a:p>
        </p:txBody>
      </p:sp>
      <p:sp>
        <p:nvSpPr>
          <p:cNvPr id="160" name="Google Shape;160;p8:notes"/>
          <p:cNvSpPr txBox="1"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200"/>
              <a:buFont typeface="Verdana"/>
              <a:buNone/>
            </a:pPr>
            <a:r>
              <a:rPr b="0" i="0" lang="en-US" sz="12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Redes de Computadores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8" name="Google Shape;38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9" name="Google Shape;39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6" name="Google Shape;4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i="1" sz="1200" u="none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i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i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4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1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i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echoserver.pdf" TargetMode="External"/><Relationship Id="rId4" Type="http://schemas.openxmlformats.org/officeDocument/2006/relationships/hyperlink" Target="http://echoclient.pdf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Redes de Computadores</a:t>
            </a:r>
            <a:endParaRPr/>
          </a:p>
        </p:txBody>
      </p:sp>
      <p:sp>
        <p:nvSpPr>
          <p:cNvPr id="71" name="Google Shape;71;p1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000"/>
              <a:buNone/>
            </a:pPr>
            <a:r>
              <a:rPr b="0" i="0" lang="en-US" sz="20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Computer Networks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b="0" i="0" lang="en-US" sz="3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labs</a:t>
            </a:r>
            <a:endParaRPr/>
          </a:p>
        </p:txBody>
      </p:sp>
      <p:sp>
        <p:nvSpPr>
          <p:cNvPr id="72" name="Google Shape;72;p1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Example: ECHO</a:t>
            </a:r>
            <a:endParaRPr/>
          </a:p>
        </p:txBody>
      </p:sp>
      <p:sp>
        <p:nvSpPr>
          <p:cNvPr id="198" name="Google Shape;198;p20"/>
          <p:cNvSpPr txBox="1"/>
          <p:nvPr>
            <p:ph idx="1" type="body"/>
          </p:nvPr>
        </p:nvSpPr>
        <p:spPr>
          <a:xfrm>
            <a:off x="457200" y="1600200"/>
            <a:ext cx="857885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 sends a string message to server (IP + port).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Server sends back a copy of that string to client.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20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rPr b="0" i="1" lang="en-US" sz="36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Java Programming with UDP Datagrams</a:t>
            </a:r>
            <a:endParaRPr/>
          </a:p>
        </p:txBody>
      </p:sp>
      <p:sp>
        <p:nvSpPr>
          <p:cNvPr id="209" name="Google Shape;209;p2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 package: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java.net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 classes: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DatagramSocket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DatagramPacket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InetAddress</a:t>
            </a:r>
            <a:endParaRPr/>
          </a:p>
        </p:txBody>
      </p:sp>
      <p:sp>
        <p:nvSpPr>
          <p:cNvPr id="210" name="Google Shape;210;p21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Java code (ECHO)</a:t>
            </a:r>
            <a:endParaRPr/>
          </a:p>
        </p:txBody>
      </p:sp>
      <p:sp>
        <p:nvSpPr>
          <p:cNvPr id="220" name="Google Shape;220;p2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Server ECHO (</a:t>
            </a:r>
            <a:r>
              <a:rPr b="0" i="0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EchoServer.java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 ECHO (</a:t>
            </a:r>
            <a:r>
              <a:rPr b="0" i="0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EchoClient.java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221" name="Google Shape;221;p2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Class InetAddress</a:t>
            </a:r>
            <a:endParaRPr/>
          </a:p>
        </p:txBody>
      </p:sp>
      <p:sp>
        <p:nvSpPr>
          <p:cNvPr id="227" name="Google Shape;227;p23"/>
          <p:cNvSpPr txBox="1"/>
          <p:nvPr>
            <p:ph idx="1" type="body"/>
          </p:nvPr>
        </p:nvSpPr>
        <p:spPr>
          <a:xfrm>
            <a:off x="304800" y="1628775"/>
            <a:ext cx="8610600" cy="500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InetAddress myself = 	InetAddress.getByName("localhost");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InetAddress myself =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InetAddress.getByName("127.0.0.1");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InetAddress myself = InetAddress.getLocalHost();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InetAddress server =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InetAddress.getByName("www.wikipedia.org");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InetAddress server = InetAddress.getByName("200.10.78.9");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InetAddress [ ] servers =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InetAddress.getAllByName("google.com");</a:t>
            </a:r>
            <a:endParaRPr/>
          </a:p>
        </p:txBody>
      </p:sp>
      <p:sp>
        <p:nvSpPr>
          <p:cNvPr id="228" name="Google Shape;228;p23"/>
          <p:cNvSpPr txBox="1"/>
          <p:nvPr/>
        </p:nvSpPr>
        <p:spPr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rPr b="0" i="1" lang="en-US" sz="28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Class DatagramPacket</a:t>
            </a:r>
            <a:endParaRPr/>
          </a:p>
        </p:txBody>
      </p:sp>
      <p:sp>
        <p:nvSpPr>
          <p:cNvPr id="234" name="Google Shape;234;p24"/>
          <p:cNvSpPr txBox="1"/>
          <p:nvPr>
            <p:ph idx="1" type="body"/>
          </p:nvPr>
        </p:nvSpPr>
        <p:spPr>
          <a:xfrm>
            <a:off x="304800" y="1557337"/>
            <a:ext cx="8610600" cy="5072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Scanner in = new Scanner( System.in 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System.out.printf("Type a message: ");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String msg = in.nextLine();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byte[] msgData = msg.getBytes();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DatagramPacket request =	new DatagramPacket(msgData,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msgData.length, server, port);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socket.send(request);</a:t>
            </a:r>
            <a:endParaRPr/>
          </a:p>
        </p:txBody>
      </p:sp>
      <p:sp>
        <p:nvSpPr>
          <p:cNvPr id="235" name="Google Shape;235;p24"/>
          <p:cNvSpPr txBox="1"/>
          <p:nvPr/>
        </p:nvSpPr>
        <p:spPr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rPr b="0" i="1" lang="en-US" sz="28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Receiving a DatagramPacket</a:t>
            </a:r>
            <a:endParaRPr/>
          </a:p>
        </p:txBody>
      </p:sp>
      <p:sp>
        <p:nvSpPr>
          <p:cNvPr id="241" name="Google Shape;241;p25"/>
          <p:cNvSpPr txBox="1"/>
          <p:nvPr>
            <p:ph idx="1" type="body"/>
          </p:nvPr>
        </p:nvSpPr>
        <p:spPr>
          <a:xfrm>
            <a:off x="304800" y="1557337"/>
            <a:ext cx="8610600" cy="5072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byte[] buffer = new byte[MAXMSG];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DatagramPacket reply = new DatagramPacket(buffer,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buffer.length);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i="0" lang="en-US" sz="2000" u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socket.receive(reply);</a:t>
            </a:r>
            <a:endParaRPr/>
          </a:p>
        </p:txBody>
      </p:sp>
      <p:sp>
        <p:nvSpPr>
          <p:cNvPr id="242" name="Google Shape;242;p25"/>
          <p:cNvSpPr txBox="1"/>
          <p:nvPr/>
        </p:nvSpPr>
        <p:spPr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6"/>
          <p:cNvSpPr txBox="1"/>
          <p:nvPr/>
        </p:nvSpPr>
        <p:spPr>
          <a:xfrm>
            <a:off x="8472487" y="6218237"/>
            <a:ext cx="5492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1000"/>
              <a:buFont typeface="Arial"/>
              <a:buNone/>
            </a:pPr>
            <a:fld id="{00000000-1234-1234-1234-123412341234}" type="slidenum">
              <a:rPr b="0" i="1" lang="en-US" sz="1000" u="non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52" name="Google Shape;252;p26"/>
          <p:cNvSpPr/>
          <p:nvPr/>
        </p:nvSpPr>
        <p:spPr>
          <a:xfrm>
            <a:off x="3724275" y="3432175"/>
            <a:ext cx="2608262" cy="758825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6"/>
          <p:cNvSpPr/>
          <p:nvPr/>
        </p:nvSpPr>
        <p:spPr>
          <a:xfrm>
            <a:off x="1341437" y="2246312"/>
            <a:ext cx="4803775" cy="3009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6"/>
          <p:cNvSpPr/>
          <p:nvPr/>
        </p:nvSpPr>
        <p:spPr>
          <a:xfrm>
            <a:off x="6145212" y="3441700"/>
            <a:ext cx="630237" cy="758825"/>
          </a:xfrm>
          <a:prstGeom prst="flowChartDelay">
            <a:avLst/>
          </a:prstGeom>
          <a:solidFill>
            <a:srgbClr val="EFEFE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6"/>
          <p:cNvSpPr txBox="1"/>
          <p:nvPr/>
        </p:nvSpPr>
        <p:spPr>
          <a:xfrm>
            <a:off x="2859087" y="5281612"/>
            <a:ext cx="1768475" cy="41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 Address:   IP</a:t>
            </a:r>
            <a:r>
              <a:rPr b="0" baseline="-2500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56" name="Google Shape;256;p26"/>
          <p:cNvSpPr txBox="1"/>
          <p:nvPr/>
        </p:nvSpPr>
        <p:spPr>
          <a:xfrm>
            <a:off x="6907212" y="3614737"/>
            <a:ext cx="1565275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Socket UDP: IP</a:t>
            </a:r>
            <a:r>
              <a:rPr b="0" baseline="-2500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P</a:t>
            </a:r>
            <a:r>
              <a:rPr b="0" baseline="-2500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/>
          </a:p>
        </p:txBody>
      </p:sp>
      <p:sp>
        <p:nvSpPr>
          <p:cNvPr id="257" name="Google Shape;257;p26"/>
          <p:cNvSpPr txBox="1"/>
          <p:nvPr/>
        </p:nvSpPr>
        <p:spPr>
          <a:xfrm>
            <a:off x="6145212" y="3022600"/>
            <a:ext cx="912812" cy="41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Port:   P</a:t>
            </a:r>
            <a:r>
              <a:rPr b="0" baseline="-2500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/>
          </a:p>
        </p:txBody>
      </p:sp>
      <p:grpSp>
        <p:nvGrpSpPr>
          <p:cNvPr id="258" name="Google Shape;258;p26"/>
          <p:cNvGrpSpPr/>
          <p:nvPr/>
        </p:nvGrpSpPr>
        <p:grpSpPr>
          <a:xfrm>
            <a:off x="2065337" y="3394075"/>
            <a:ext cx="1116012" cy="1025525"/>
            <a:chOff x="768750" y="2225050"/>
            <a:chExt cx="1116000" cy="1024800"/>
          </a:xfrm>
        </p:grpSpPr>
        <p:sp>
          <p:nvSpPr>
            <p:cNvPr id="259" name="Google Shape;259;p26"/>
            <p:cNvSpPr/>
            <p:nvPr/>
          </p:nvSpPr>
          <p:spPr>
            <a:xfrm>
              <a:off x="768750" y="2225050"/>
              <a:ext cx="1116000" cy="1024800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6"/>
            <p:cNvSpPr txBox="1"/>
            <p:nvPr/>
          </p:nvSpPr>
          <p:spPr>
            <a:xfrm>
              <a:off x="768750" y="2424100"/>
              <a:ext cx="1116000" cy="62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0" lang="en-US" sz="1200" u="sng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Client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r>
                <a:rPr b="0" i="0" lang="en-US" sz="1200" u="sng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Program</a:t>
              </a:r>
              <a:endParaRPr/>
            </a:p>
          </p:txBody>
        </p:sp>
      </p:grpSp>
      <p:pic>
        <p:nvPicPr>
          <p:cNvPr id="261" name="Google Shape;26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03400" y="1933575"/>
            <a:ext cx="1055687" cy="10985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2" name="Google Shape;262;p26"/>
          <p:cNvCxnSpPr/>
          <p:nvPr/>
        </p:nvCxnSpPr>
        <p:spPr>
          <a:xfrm flipH="1">
            <a:off x="3181350" y="3803650"/>
            <a:ext cx="569912" cy="103187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id="263" name="Google Shape;263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13400" y="3441700"/>
            <a:ext cx="46672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6"/>
          <p:cNvSpPr txBox="1"/>
          <p:nvPr/>
        </p:nvSpPr>
        <p:spPr>
          <a:xfrm>
            <a:off x="3614737" y="3778250"/>
            <a:ext cx="957262" cy="257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out</a:t>
            </a:r>
            <a:endParaRPr/>
          </a:p>
        </p:txBody>
      </p:sp>
      <p:cxnSp>
        <p:nvCxnSpPr>
          <p:cNvPr id="265" name="Google Shape;265;p26"/>
          <p:cNvCxnSpPr/>
          <p:nvPr/>
        </p:nvCxnSpPr>
        <p:spPr>
          <a:xfrm rot="10800000">
            <a:off x="5351462" y="3673475"/>
            <a:ext cx="333375" cy="1587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lg" w="lg" type="triangle"/>
          </a:ln>
        </p:spPr>
      </p:cxnSp>
      <p:pic>
        <p:nvPicPr>
          <p:cNvPr id="266" name="Google Shape;266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92687" y="3441700"/>
            <a:ext cx="466725" cy="466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7" name="Google Shape;267;p26"/>
          <p:cNvCxnSpPr/>
          <p:nvPr/>
        </p:nvCxnSpPr>
        <p:spPr>
          <a:xfrm rot="10800000">
            <a:off x="4730750" y="3673475"/>
            <a:ext cx="334962" cy="1587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lg" w="lg" type="triangle"/>
          </a:ln>
        </p:spPr>
      </p:cxnSp>
      <p:pic>
        <p:nvPicPr>
          <p:cNvPr id="268" name="Google Shape;268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73562" y="3441700"/>
            <a:ext cx="46672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40387" y="3673475"/>
            <a:ext cx="46672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92687" y="3673475"/>
            <a:ext cx="466725" cy="466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1" name="Google Shape;271;p26"/>
          <p:cNvCxnSpPr/>
          <p:nvPr/>
        </p:nvCxnSpPr>
        <p:spPr>
          <a:xfrm rot="10800000">
            <a:off x="5351462" y="3906837"/>
            <a:ext cx="333375" cy="1587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lg" w="lg" type="triangle"/>
            <a:tailEnd len="med" w="med" type="none"/>
          </a:ln>
        </p:spPr>
      </p:cxnSp>
      <p:sp>
        <p:nvSpPr>
          <p:cNvPr id="272" name="Google Shape;272;p26"/>
          <p:cNvSpPr txBox="1"/>
          <p:nvPr/>
        </p:nvSpPr>
        <p:spPr>
          <a:xfrm>
            <a:off x="3614737" y="3546475"/>
            <a:ext cx="830262" cy="257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Queue in</a:t>
            </a:r>
            <a:endParaRPr/>
          </a:p>
        </p:txBody>
      </p:sp>
      <p:sp>
        <p:nvSpPr>
          <p:cNvPr id="273" name="Google Shape;273;p26"/>
          <p:cNvSpPr txBox="1"/>
          <p:nvPr/>
        </p:nvSpPr>
        <p:spPr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600"/>
              <a:buFont typeface="Comic Sans MS"/>
              <a:buNone/>
            </a:pPr>
            <a:r>
              <a:rPr b="1" i="0" lang="en-US" sz="36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Sockets UDP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Exercise: File Transfer</a:t>
            </a:r>
            <a:endParaRPr/>
          </a:p>
        </p:txBody>
      </p:sp>
      <p:sp>
        <p:nvSpPr>
          <p:cNvPr id="283" name="Google Shape;283;p2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 a system capable of transferring files between two computers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client program (sender) sends a file to a server (receiver). If it exists, in the client computer, it sends its content to the server, using 1024 bytes blocks.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the communication protocol so that: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client initially sends the file name to the server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Then, the client sends all file blocks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client and the server know when the file ends</a:t>
            </a:r>
            <a:endParaRPr/>
          </a:p>
        </p:txBody>
      </p:sp>
      <p:sp>
        <p:nvSpPr>
          <p:cNvPr id="284" name="Google Shape;284;p2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Exercise: File Transfer</a:t>
            </a:r>
            <a:endParaRPr/>
          </a:p>
        </p:txBody>
      </p:sp>
      <p:sp>
        <p:nvSpPr>
          <p:cNvPr id="290" name="Google Shape;290;p28"/>
          <p:cNvSpPr txBox="1"/>
          <p:nvPr>
            <p:ph idx="1" type="body"/>
          </p:nvPr>
        </p:nvSpPr>
        <p:spPr>
          <a:xfrm>
            <a:off x="455612" y="1417637"/>
            <a:ext cx="8229600" cy="820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Client/server interaction:</a:t>
            </a:r>
            <a:endParaRPr/>
          </a:p>
        </p:txBody>
      </p:sp>
      <p:sp>
        <p:nvSpPr>
          <p:cNvPr id="291" name="Google Shape;291;p28"/>
          <p:cNvSpPr txBox="1"/>
          <p:nvPr/>
        </p:nvSpPr>
        <p:spPr>
          <a:xfrm>
            <a:off x="5976937" y="1795462"/>
            <a:ext cx="1831975" cy="793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6B8"/>
              </a:buClr>
              <a:buSzPts val="2400"/>
              <a:buFont typeface="Verdana"/>
              <a:buNone/>
            </a:pPr>
            <a:r>
              <a:rPr b="0" i="0" lang="en-US" sz="2400" u="none">
                <a:solidFill>
                  <a:srgbClr val="4476B8"/>
                </a:solidFill>
                <a:latin typeface="Verdana"/>
                <a:ea typeface="Verdana"/>
                <a:cs typeface="Verdana"/>
                <a:sym typeface="Verdana"/>
              </a:rPr>
              <a:t>Server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Verdana"/>
              <a:buNone/>
            </a:pPr>
            <a:r>
              <a:rPr b="1" i="0" lang="en-US" sz="18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inicialization</a:t>
            </a:r>
            <a:endParaRPr/>
          </a:p>
        </p:txBody>
      </p:sp>
      <p:sp>
        <p:nvSpPr>
          <p:cNvPr id="292" name="Google Shape;292;p28"/>
          <p:cNvSpPr txBox="1"/>
          <p:nvPr/>
        </p:nvSpPr>
        <p:spPr>
          <a:xfrm>
            <a:off x="1347787" y="2060575"/>
            <a:ext cx="1801812" cy="793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76B8"/>
              </a:buClr>
              <a:buSzPts val="2400"/>
              <a:buFont typeface="Verdana"/>
              <a:buNone/>
            </a:pPr>
            <a:r>
              <a:rPr b="0" i="0" lang="en-US" sz="2400" u="none">
                <a:solidFill>
                  <a:srgbClr val="4476B8"/>
                </a:solidFill>
                <a:latin typeface="Verdana"/>
                <a:ea typeface="Verdana"/>
                <a:cs typeface="Verdana"/>
                <a:sym typeface="Verdana"/>
              </a:rPr>
              <a:t>Client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Verdana"/>
              <a:buNone/>
            </a:pPr>
            <a:r>
              <a:rPr b="1" i="0" lang="en-US" sz="18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initialization</a:t>
            </a:r>
            <a:endParaRPr/>
          </a:p>
        </p:txBody>
      </p:sp>
      <p:cxnSp>
        <p:nvCxnSpPr>
          <p:cNvPr id="293" name="Google Shape;293;p28"/>
          <p:cNvCxnSpPr/>
          <p:nvPr/>
        </p:nvCxnSpPr>
        <p:spPr>
          <a:xfrm flipH="1">
            <a:off x="2247900" y="2854325"/>
            <a:ext cx="1587" cy="546100"/>
          </a:xfrm>
          <a:prstGeom prst="straightConnector1">
            <a:avLst/>
          </a:prstGeom>
          <a:noFill/>
          <a:ln cap="flat" cmpd="sng" w="38100">
            <a:solidFill>
              <a:srgbClr val="80808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94" name="Google Shape;294;p28"/>
          <p:cNvSpPr txBox="1"/>
          <p:nvPr/>
        </p:nvSpPr>
        <p:spPr>
          <a:xfrm>
            <a:off x="1690687" y="3400425"/>
            <a:ext cx="1114425" cy="2159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Verdana"/>
              <a:buNone/>
            </a:pPr>
            <a:r>
              <a:rPr b="1" i="1" lang="en-US" sz="14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send</a:t>
            </a:r>
            <a:endParaRPr/>
          </a:p>
        </p:txBody>
      </p:sp>
      <p:grpSp>
        <p:nvGrpSpPr>
          <p:cNvPr id="295" name="Google Shape;295;p28"/>
          <p:cNvGrpSpPr/>
          <p:nvPr/>
        </p:nvGrpSpPr>
        <p:grpSpPr>
          <a:xfrm>
            <a:off x="1485900" y="5522912"/>
            <a:ext cx="1524000" cy="865187"/>
            <a:chOff x="936" y="3273"/>
            <a:chExt cx="960" cy="545"/>
          </a:xfrm>
        </p:grpSpPr>
        <p:sp>
          <p:nvSpPr>
            <p:cNvPr id="296" name="Google Shape;296;p28"/>
            <p:cNvSpPr txBox="1"/>
            <p:nvPr/>
          </p:nvSpPr>
          <p:spPr>
            <a:xfrm>
              <a:off x="936" y="3645"/>
              <a:ext cx="960" cy="173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17B53"/>
                </a:buClr>
                <a:buSzPts val="1800"/>
                <a:buFont typeface="Verdana"/>
                <a:buNone/>
              </a:pPr>
              <a:r>
                <a:rPr b="1" i="0" lang="en-US" sz="1800" u="none">
                  <a:solidFill>
                    <a:srgbClr val="417B53"/>
                  </a:solidFill>
                  <a:latin typeface="Verdana"/>
                  <a:ea typeface="Verdana"/>
                  <a:cs typeface="Verdana"/>
                  <a:sym typeface="Verdana"/>
                </a:rPr>
                <a:t>End</a:t>
              </a:r>
              <a:endParaRPr/>
            </a:p>
          </p:txBody>
        </p:sp>
        <p:cxnSp>
          <p:nvCxnSpPr>
            <p:cNvPr id="297" name="Google Shape;297;p28"/>
            <p:cNvCxnSpPr/>
            <p:nvPr/>
          </p:nvCxnSpPr>
          <p:spPr>
            <a:xfrm>
              <a:off x="1409" y="3273"/>
              <a:ext cx="7" cy="372"/>
            </a:xfrm>
            <a:prstGeom prst="straightConnector1">
              <a:avLst/>
            </a:prstGeom>
            <a:noFill/>
            <a:ln cap="flat" cmpd="sng" w="38100">
              <a:solidFill>
                <a:srgbClr val="80808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</p:grpSp>
      <p:cxnSp>
        <p:nvCxnSpPr>
          <p:cNvPr id="298" name="Google Shape;298;p28"/>
          <p:cNvCxnSpPr/>
          <p:nvPr/>
        </p:nvCxnSpPr>
        <p:spPr>
          <a:xfrm flipH="1">
            <a:off x="6877050" y="3616325"/>
            <a:ext cx="15875" cy="1690687"/>
          </a:xfrm>
          <a:prstGeom prst="straightConnector1">
            <a:avLst/>
          </a:prstGeom>
          <a:noFill/>
          <a:ln cap="flat" cmpd="sng" w="38100">
            <a:solidFill>
              <a:srgbClr val="96969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99" name="Google Shape;299;p28"/>
          <p:cNvSpPr txBox="1"/>
          <p:nvPr/>
        </p:nvSpPr>
        <p:spPr>
          <a:xfrm>
            <a:off x="7085012" y="3951287"/>
            <a:ext cx="1447800" cy="247650"/>
          </a:xfrm>
          <a:prstGeom prst="rect">
            <a:avLst/>
          </a:prstGeom>
          <a:solidFill>
            <a:srgbClr val="C0C0C0">
              <a:alpha val="49803"/>
            </a:srgbClr>
          </a:solidFill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7B53"/>
              </a:buClr>
              <a:buSzPts val="1600"/>
              <a:buFont typeface="Verdana"/>
              <a:buNone/>
            </a:pPr>
            <a:r>
              <a:rPr b="1" i="1" lang="en-US" sz="1600" u="none">
                <a:solidFill>
                  <a:srgbClr val="417B53"/>
                </a:solidFill>
                <a:latin typeface="Verdana"/>
                <a:ea typeface="Verdana"/>
                <a:cs typeface="Verdana"/>
                <a:sym typeface="Verdana"/>
              </a:rPr>
              <a:t>Receive file</a:t>
            </a:r>
            <a:endParaRPr/>
          </a:p>
        </p:txBody>
      </p:sp>
      <p:sp>
        <p:nvSpPr>
          <p:cNvPr id="300" name="Google Shape;300;p28"/>
          <p:cNvSpPr txBox="1"/>
          <p:nvPr/>
        </p:nvSpPr>
        <p:spPr>
          <a:xfrm>
            <a:off x="6435725" y="3400425"/>
            <a:ext cx="914400" cy="2159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Verdana"/>
              <a:buNone/>
            </a:pPr>
            <a:r>
              <a:rPr b="1" i="1" lang="en-US" sz="14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receive</a:t>
            </a:r>
            <a:endParaRPr/>
          </a:p>
        </p:txBody>
      </p:sp>
      <p:cxnSp>
        <p:nvCxnSpPr>
          <p:cNvPr id="301" name="Google Shape;301;p28"/>
          <p:cNvCxnSpPr/>
          <p:nvPr/>
        </p:nvCxnSpPr>
        <p:spPr>
          <a:xfrm>
            <a:off x="6892925" y="2589212"/>
            <a:ext cx="0" cy="811212"/>
          </a:xfrm>
          <a:prstGeom prst="straightConnector1">
            <a:avLst/>
          </a:prstGeom>
          <a:noFill/>
          <a:ln cap="flat" cmpd="sng" w="38100">
            <a:solidFill>
              <a:srgbClr val="96969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302" name="Google Shape;302;p28"/>
          <p:cNvSpPr txBox="1"/>
          <p:nvPr/>
        </p:nvSpPr>
        <p:spPr>
          <a:xfrm>
            <a:off x="6156325" y="5307012"/>
            <a:ext cx="1439862" cy="431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Verdana"/>
              <a:buNone/>
            </a:pPr>
            <a:r>
              <a:rPr b="1" i="1" lang="en-US" sz="14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Last block received</a:t>
            </a:r>
            <a:endParaRPr/>
          </a:p>
        </p:txBody>
      </p:sp>
      <p:sp>
        <p:nvSpPr>
          <p:cNvPr id="303" name="Google Shape;303;p28"/>
          <p:cNvSpPr txBox="1"/>
          <p:nvPr/>
        </p:nvSpPr>
        <p:spPr>
          <a:xfrm>
            <a:off x="1485900" y="5091112"/>
            <a:ext cx="1501775" cy="431800"/>
          </a:xfrm>
          <a:prstGeom prst="rect">
            <a:avLst/>
          </a:prstGeom>
          <a:noFill/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Verdana"/>
              <a:buNone/>
            </a:pPr>
            <a:r>
              <a:rPr b="1" i="1" lang="en-US" sz="1400" u="none">
                <a:solidFill>
                  <a:srgbClr val="3F3F3F"/>
                </a:solidFill>
                <a:latin typeface="Verdana"/>
                <a:ea typeface="Verdana"/>
                <a:cs typeface="Verdana"/>
                <a:sym typeface="Verdana"/>
              </a:rPr>
              <a:t> Last block sent</a:t>
            </a:r>
            <a:endParaRPr/>
          </a:p>
        </p:txBody>
      </p:sp>
      <p:grpSp>
        <p:nvGrpSpPr>
          <p:cNvPr id="304" name="Google Shape;304;p28"/>
          <p:cNvGrpSpPr/>
          <p:nvPr/>
        </p:nvGrpSpPr>
        <p:grpSpPr>
          <a:xfrm rot="360000">
            <a:off x="2657475" y="3241675"/>
            <a:ext cx="3748087" cy="749300"/>
            <a:chOff x="1767" y="1994"/>
            <a:chExt cx="2287" cy="213"/>
          </a:xfrm>
        </p:grpSpPr>
        <p:cxnSp>
          <p:nvCxnSpPr>
            <p:cNvPr id="305" name="Google Shape;305;p28"/>
            <p:cNvCxnSpPr/>
            <p:nvPr/>
          </p:nvCxnSpPr>
          <p:spPr>
            <a:xfrm>
              <a:off x="1767" y="2004"/>
              <a:ext cx="2287" cy="0"/>
            </a:xfrm>
            <a:prstGeom prst="straightConnector1">
              <a:avLst/>
            </a:prstGeom>
            <a:noFill/>
            <a:ln cap="flat" cmpd="sng" w="38100">
              <a:solidFill>
                <a:srgbClr val="883C34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sp>
          <p:nvSpPr>
            <p:cNvPr id="306" name="Google Shape;306;p28"/>
            <p:cNvSpPr txBox="1"/>
            <p:nvPr/>
          </p:nvSpPr>
          <p:spPr>
            <a:xfrm>
              <a:off x="1882" y="1994"/>
              <a:ext cx="1588" cy="2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83C34"/>
                </a:buClr>
                <a:buSzPts val="1600"/>
                <a:buFont typeface="Verdana"/>
                <a:buNone/>
              </a:pPr>
              <a:r>
                <a:rPr b="1" i="1" lang="en-US" sz="1600" u="none">
                  <a:solidFill>
                    <a:srgbClr val="883C34"/>
                  </a:solidFill>
                  <a:latin typeface="Verdana"/>
                  <a:ea typeface="Verdana"/>
                  <a:cs typeface="Verdana"/>
                  <a:sym typeface="Verdana"/>
                </a:rPr>
                <a:t>Send file name</a:t>
              </a:r>
              <a:endParaRPr/>
            </a:p>
          </p:txBody>
        </p:sp>
      </p:grpSp>
      <p:cxnSp>
        <p:nvCxnSpPr>
          <p:cNvPr id="307" name="Google Shape;307;p28"/>
          <p:cNvCxnSpPr/>
          <p:nvPr/>
        </p:nvCxnSpPr>
        <p:spPr>
          <a:xfrm flipH="1">
            <a:off x="2236787" y="3768725"/>
            <a:ext cx="31750" cy="1322387"/>
          </a:xfrm>
          <a:prstGeom prst="straightConnector1">
            <a:avLst/>
          </a:prstGeom>
          <a:noFill/>
          <a:ln cap="rnd" cmpd="sng" w="38100">
            <a:solidFill>
              <a:srgbClr val="80808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308" name="Google Shape;308;p28"/>
          <p:cNvSpPr txBox="1"/>
          <p:nvPr/>
        </p:nvSpPr>
        <p:spPr>
          <a:xfrm>
            <a:off x="623887" y="4119562"/>
            <a:ext cx="1447800" cy="247650"/>
          </a:xfrm>
          <a:prstGeom prst="rect">
            <a:avLst/>
          </a:prstGeom>
          <a:solidFill>
            <a:srgbClr val="C0C0C0">
              <a:alpha val="49803"/>
            </a:srgbClr>
          </a:solidFill>
          <a:ln>
            <a:noFill/>
          </a:ln>
        </p:spPr>
        <p:txBody>
          <a:bodyPr anchorCtr="1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7B53"/>
              </a:buClr>
              <a:buSzPts val="1600"/>
              <a:buFont typeface="Verdana"/>
              <a:buNone/>
            </a:pPr>
            <a:r>
              <a:rPr b="1" i="1" lang="en-US" sz="1600" u="none">
                <a:solidFill>
                  <a:srgbClr val="417B53"/>
                </a:solidFill>
                <a:latin typeface="Verdana"/>
                <a:ea typeface="Verdana"/>
                <a:cs typeface="Verdana"/>
                <a:sym typeface="Verdana"/>
              </a:rPr>
              <a:t>Send file</a:t>
            </a:r>
            <a:endParaRPr/>
          </a:p>
        </p:txBody>
      </p:sp>
      <p:sp>
        <p:nvSpPr>
          <p:cNvPr id="309" name="Google Shape;309;p28"/>
          <p:cNvSpPr txBox="1"/>
          <p:nvPr/>
        </p:nvSpPr>
        <p:spPr>
          <a:xfrm rot="-360000">
            <a:off x="4010025" y="4322762"/>
            <a:ext cx="603250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3C34"/>
              </a:buClr>
              <a:buSzPts val="1600"/>
              <a:buFont typeface="Verdana"/>
              <a:buNone/>
            </a:pPr>
            <a:r>
              <a:rPr b="1" i="1" lang="en-US" sz="1600" u="none">
                <a:solidFill>
                  <a:srgbClr val="883C34"/>
                </a:solidFill>
                <a:latin typeface="Verdana"/>
                <a:ea typeface="Verdana"/>
                <a:cs typeface="Verdana"/>
                <a:sym typeface="Verdana"/>
              </a:rPr>
              <a:t>. . . </a:t>
            </a:r>
            <a:endParaRPr/>
          </a:p>
        </p:txBody>
      </p:sp>
      <p:sp>
        <p:nvSpPr>
          <p:cNvPr id="310" name="Google Shape;310;p2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grpSp>
        <p:nvGrpSpPr>
          <p:cNvPr id="311" name="Google Shape;311;p28"/>
          <p:cNvGrpSpPr/>
          <p:nvPr/>
        </p:nvGrpSpPr>
        <p:grpSpPr>
          <a:xfrm rot="360000">
            <a:off x="2598737" y="3862387"/>
            <a:ext cx="3748087" cy="506412"/>
            <a:chOff x="1767" y="2004"/>
            <a:chExt cx="2287" cy="144"/>
          </a:xfrm>
        </p:grpSpPr>
        <p:cxnSp>
          <p:nvCxnSpPr>
            <p:cNvPr id="312" name="Google Shape;312;p28"/>
            <p:cNvCxnSpPr/>
            <p:nvPr/>
          </p:nvCxnSpPr>
          <p:spPr>
            <a:xfrm>
              <a:off x="1767" y="2004"/>
              <a:ext cx="2287" cy="0"/>
            </a:xfrm>
            <a:prstGeom prst="straightConnector1">
              <a:avLst/>
            </a:prstGeom>
            <a:noFill/>
            <a:ln cap="flat" cmpd="sng" w="38100">
              <a:solidFill>
                <a:srgbClr val="883C34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sp>
          <p:nvSpPr>
            <p:cNvPr id="313" name="Google Shape;313;p28"/>
            <p:cNvSpPr txBox="1"/>
            <p:nvPr/>
          </p:nvSpPr>
          <p:spPr>
            <a:xfrm>
              <a:off x="1882" y="2052"/>
              <a:ext cx="1588" cy="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83C34"/>
                </a:buClr>
                <a:buSzPts val="1600"/>
                <a:buFont typeface="Verdana"/>
                <a:buNone/>
              </a:pPr>
              <a:r>
                <a:rPr b="1" i="1" lang="en-US" sz="1600" u="none">
                  <a:solidFill>
                    <a:srgbClr val="883C34"/>
                  </a:solidFill>
                  <a:latin typeface="Verdana"/>
                  <a:ea typeface="Verdana"/>
                  <a:cs typeface="Verdana"/>
                  <a:sym typeface="Verdana"/>
                </a:rPr>
                <a:t>Send block #1</a:t>
              </a:r>
              <a:endParaRPr/>
            </a:p>
          </p:txBody>
        </p:sp>
      </p:grpSp>
      <p:grpSp>
        <p:nvGrpSpPr>
          <p:cNvPr id="314" name="Google Shape;314;p28"/>
          <p:cNvGrpSpPr/>
          <p:nvPr/>
        </p:nvGrpSpPr>
        <p:grpSpPr>
          <a:xfrm rot="360000">
            <a:off x="2725737" y="4897437"/>
            <a:ext cx="3748087" cy="508000"/>
            <a:chOff x="1767" y="2004"/>
            <a:chExt cx="2287" cy="144"/>
          </a:xfrm>
        </p:grpSpPr>
        <p:cxnSp>
          <p:nvCxnSpPr>
            <p:cNvPr id="315" name="Google Shape;315;p28"/>
            <p:cNvCxnSpPr/>
            <p:nvPr/>
          </p:nvCxnSpPr>
          <p:spPr>
            <a:xfrm>
              <a:off x="1767" y="2004"/>
              <a:ext cx="2287" cy="0"/>
            </a:xfrm>
            <a:prstGeom prst="straightConnector1">
              <a:avLst/>
            </a:prstGeom>
            <a:noFill/>
            <a:ln cap="flat" cmpd="sng" w="38100">
              <a:solidFill>
                <a:srgbClr val="883C34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sp>
          <p:nvSpPr>
            <p:cNvPr id="316" name="Google Shape;316;p28"/>
            <p:cNvSpPr txBox="1"/>
            <p:nvPr/>
          </p:nvSpPr>
          <p:spPr>
            <a:xfrm>
              <a:off x="1882" y="2052"/>
              <a:ext cx="1588" cy="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883C34"/>
                </a:buClr>
                <a:buSzPts val="1600"/>
                <a:buFont typeface="Verdana"/>
                <a:buNone/>
              </a:pPr>
              <a:r>
                <a:rPr b="1" i="1" lang="en-US" sz="1600" u="none">
                  <a:solidFill>
                    <a:srgbClr val="883C34"/>
                  </a:solidFill>
                  <a:latin typeface="Verdana"/>
                  <a:ea typeface="Verdana"/>
                  <a:cs typeface="Verdana"/>
                  <a:sym typeface="Verdana"/>
                </a:rPr>
                <a:t>Send last block</a:t>
              </a:r>
              <a:endParaRPr/>
            </a:p>
          </p:txBody>
        </p:sp>
      </p:grpSp>
      <p:grpSp>
        <p:nvGrpSpPr>
          <p:cNvPr id="317" name="Google Shape;317;p28"/>
          <p:cNvGrpSpPr/>
          <p:nvPr/>
        </p:nvGrpSpPr>
        <p:grpSpPr>
          <a:xfrm>
            <a:off x="6156325" y="5829300"/>
            <a:ext cx="1524000" cy="568325"/>
            <a:chOff x="936" y="3273"/>
            <a:chExt cx="960" cy="545"/>
          </a:xfrm>
        </p:grpSpPr>
        <p:sp>
          <p:nvSpPr>
            <p:cNvPr id="318" name="Google Shape;318;p28"/>
            <p:cNvSpPr txBox="1"/>
            <p:nvPr/>
          </p:nvSpPr>
          <p:spPr>
            <a:xfrm>
              <a:off x="936" y="3645"/>
              <a:ext cx="960" cy="173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17B53"/>
                </a:buClr>
                <a:buSzPts val="1800"/>
                <a:buFont typeface="Verdana"/>
                <a:buNone/>
              </a:pPr>
              <a:r>
                <a:rPr b="1" i="0" lang="en-US" sz="1800" u="none">
                  <a:solidFill>
                    <a:srgbClr val="417B53"/>
                  </a:solidFill>
                  <a:latin typeface="Verdana"/>
                  <a:ea typeface="Verdana"/>
                  <a:cs typeface="Verdana"/>
                  <a:sym typeface="Verdana"/>
                </a:rPr>
                <a:t>End</a:t>
              </a:r>
              <a:endParaRPr/>
            </a:p>
          </p:txBody>
        </p:sp>
        <p:cxnSp>
          <p:nvCxnSpPr>
            <p:cNvPr id="319" name="Google Shape;319;p28"/>
            <p:cNvCxnSpPr/>
            <p:nvPr/>
          </p:nvCxnSpPr>
          <p:spPr>
            <a:xfrm>
              <a:off x="1409" y="3273"/>
              <a:ext cx="7" cy="372"/>
            </a:xfrm>
            <a:prstGeom prst="straightConnector1">
              <a:avLst/>
            </a:prstGeom>
            <a:noFill/>
            <a:ln cap="flat" cmpd="sng" w="38100">
              <a:solidFill>
                <a:srgbClr val="80808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Exercise: File Transfer</a:t>
            </a:r>
            <a:endParaRPr/>
          </a:p>
        </p:txBody>
      </p:sp>
      <p:sp>
        <p:nvSpPr>
          <p:cNvPr id="325" name="Google Shape;325;p29"/>
          <p:cNvSpPr txBox="1"/>
          <p:nvPr>
            <p:ph idx="1" type="body"/>
          </p:nvPr>
        </p:nvSpPr>
        <p:spPr>
          <a:xfrm>
            <a:off x="454025" y="1417637"/>
            <a:ext cx="8229600" cy="4938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Check that the receiver can lose some blocks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a big file (&gt;=10MBytes)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Try to solve the problem and evaluate: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Thread.sleep() so that the sender waits a little before sending each block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Verify the time you must use when: in the same computer; between different computers; if possible, computers in different networks.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 the transfer rate (KB/s) achieved in each case</a:t>
            </a:r>
            <a:endParaRPr/>
          </a:p>
        </p:txBody>
      </p:sp>
      <p:sp>
        <p:nvSpPr>
          <p:cNvPr id="326" name="Google Shape;326;p2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Message oriented network programming with UDP sockets</a:t>
            </a:r>
            <a:endParaRPr/>
          </a:p>
        </p:txBody>
      </p:sp>
      <p:sp>
        <p:nvSpPr>
          <p:cNvPr id="82" name="Google Shape;82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b="0" i="0" sz="3200" u="non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b="0" i="0" lang="en-US" sz="3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Lab class #1</a:t>
            </a:r>
            <a:endParaRPr/>
          </a:p>
        </p:txBody>
      </p:sp>
      <p:sp>
        <p:nvSpPr>
          <p:cNvPr id="83" name="Google Shape;83;p12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/>
          </a:p>
        </p:txBody>
      </p:sp>
      <p:sp>
        <p:nvSpPr>
          <p:cNvPr id="89" name="Google Shape;89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Client/Server model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 Example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Exercise: File transfer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Client/Server Model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autonomous components: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Server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first to run and usually always running.</a:t>
            </a:r>
            <a:endParaRPr/>
          </a:p>
          <a:p>
            <a:pPr indent="-1079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usually started by user to request a service…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C/S with UDP datagrams</a:t>
            </a:r>
            <a:endParaRPr/>
          </a:p>
        </p:txBody>
      </p:sp>
      <p:pic>
        <p:nvPicPr>
          <p:cNvPr id="111" name="Google Shape;11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5425" y="1417637"/>
            <a:ext cx="7020523" cy="51355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What’s an UDP Datagram?</a:t>
            </a:r>
            <a:endParaRPr/>
          </a:p>
        </p:txBody>
      </p:sp>
      <p:sp>
        <p:nvSpPr>
          <p:cNvPr id="117" name="Google Shape;117;p16"/>
          <p:cNvSpPr txBox="1"/>
          <p:nvPr>
            <p:ph idx="1" type="body"/>
          </p:nvPr>
        </p:nvSpPr>
        <p:spPr>
          <a:xfrm>
            <a:off x="457200" y="1600200"/>
            <a:ext cx="8507412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Raw byte sequence (at most 64K long)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Addressed to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host (IP) and a process (port)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host (IP) and a port (port)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Called an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UDP datagram</a:t>
            </a:r>
            <a:endParaRPr/>
          </a:p>
        </p:txBody>
      </p:sp>
      <p:sp>
        <p:nvSpPr>
          <p:cNvPr id="118" name="Google Shape;118;p16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UDP Datagram</a:t>
            </a:r>
            <a:endParaRPr/>
          </a:p>
        </p:txBody>
      </p:sp>
      <p:sp>
        <p:nvSpPr>
          <p:cNvPr id="124" name="Google Shape;124;p17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25" name="Google Shape;125;p17"/>
          <p:cNvSpPr txBox="1"/>
          <p:nvPr/>
        </p:nvSpPr>
        <p:spPr>
          <a:xfrm>
            <a:off x="1438275" y="3632200"/>
            <a:ext cx="4440237" cy="407987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7"/>
          <p:cNvSpPr txBox="1"/>
          <p:nvPr/>
        </p:nvSpPr>
        <p:spPr>
          <a:xfrm>
            <a:off x="1438275" y="3224212"/>
            <a:ext cx="4440237" cy="407987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7"/>
          <p:cNvSpPr txBox="1"/>
          <p:nvPr/>
        </p:nvSpPr>
        <p:spPr>
          <a:xfrm>
            <a:off x="1438275" y="4040187"/>
            <a:ext cx="2247900" cy="406400"/>
          </a:xfrm>
          <a:prstGeom prst="rect">
            <a:avLst/>
          </a:prstGeom>
          <a:solidFill>
            <a:srgbClr val="FCE5CD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7"/>
          <p:cNvSpPr txBox="1"/>
          <p:nvPr/>
        </p:nvSpPr>
        <p:spPr>
          <a:xfrm>
            <a:off x="3686175" y="4040187"/>
            <a:ext cx="2192337" cy="406400"/>
          </a:xfrm>
          <a:prstGeom prst="rect">
            <a:avLst/>
          </a:prstGeom>
          <a:solidFill>
            <a:srgbClr val="FCE5CD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7"/>
          <p:cNvSpPr txBox="1"/>
          <p:nvPr/>
        </p:nvSpPr>
        <p:spPr>
          <a:xfrm>
            <a:off x="3686175" y="4446587"/>
            <a:ext cx="2192337" cy="407987"/>
          </a:xfrm>
          <a:prstGeom prst="rect">
            <a:avLst/>
          </a:prstGeom>
          <a:solidFill>
            <a:srgbClr val="FCE5CD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7"/>
          <p:cNvSpPr txBox="1"/>
          <p:nvPr/>
        </p:nvSpPr>
        <p:spPr>
          <a:xfrm>
            <a:off x="1438275" y="4446587"/>
            <a:ext cx="2247900" cy="407987"/>
          </a:xfrm>
          <a:prstGeom prst="rect">
            <a:avLst/>
          </a:prstGeom>
          <a:solidFill>
            <a:srgbClr val="FCE5CD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1438275" y="2114550"/>
            <a:ext cx="4440237" cy="1109662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2" name="Google Shape;132;p17"/>
          <p:cNvCxnSpPr/>
          <p:nvPr/>
        </p:nvCxnSpPr>
        <p:spPr>
          <a:xfrm flipH="1" rot="10800000">
            <a:off x="6365875" y="2155825"/>
            <a:ext cx="6350" cy="18415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lg" w="lg" type="stealth"/>
            <a:tailEnd len="lg" w="lg" type="stealth"/>
          </a:ln>
        </p:spPr>
      </p:cxnSp>
      <p:cxnSp>
        <p:nvCxnSpPr>
          <p:cNvPr id="133" name="Google Shape;133;p17"/>
          <p:cNvCxnSpPr/>
          <p:nvPr/>
        </p:nvCxnSpPr>
        <p:spPr>
          <a:xfrm>
            <a:off x="6362700" y="4040187"/>
            <a:ext cx="12700" cy="776287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lg" w="lg" type="stealth"/>
            <a:tailEnd len="lg" w="lg" type="stealth"/>
          </a:ln>
        </p:spPr>
      </p:cxnSp>
      <p:cxnSp>
        <p:nvCxnSpPr>
          <p:cNvPr id="134" name="Google Shape;134;p17"/>
          <p:cNvCxnSpPr/>
          <p:nvPr/>
        </p:nvCxnSpPr>
        <p:spPr>
          <a:xfrm>
            <a:off x="6018212" y="2114550"/>
            <a:ext cx="701675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5" name="Google Shape;135;p17"/>
          <p:cNvCxnSpPr/>
          <p:nvPr/>
        </p:nvCxnSpPr>
        <p:spPr>
          <a:xfrm>
            <a:off x="6078537" y="4040187"/>
            <a:ext cx="703262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6" name="Google Shape;136;p17"/>
          <p:cNvCxnSpPr/>
          <p:nvPr/>
        </p:nvCxnSpPr>
        <p:spPr>
          <a:xfrm>
            <a:off x="6018212" y="4854575"/>
            <a:ext cx="701675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7" name="Google Shape;137;p17"/>
          <p:cNvCxnSpPr/>
          <p:nvPr/>
        </p:nvCxnSpPr>
        <p:spPr>
          <a:xfrm>
            <a:off x="6018212" y="5943600"/>
            <a:ext cx="701675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8" name="Google Shape;138;p17"/>
          <p:cNvCxnSpPr/>
          <p:nvPr/>
        </p:nvCxnSpPr>
        <p:spPr>
          <a:xfrm>
            <a:off x="6370637" y="4953000"/>
            <a:ext cx="4762" cy="950912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lg" w="lg" type="stealth"/>
            <a:tailEnd len="lg" w="lg" type="stealth"/>
          </a:ln>
        </p:spPr>
      </p:cxnSp>
      <p:sp>
        <p:nvSpPr>
          <p:cNvPr id="139" name="Google Shape;139;p17"/>
          <p:cNvSpPr txBox="1"/>
          <p:nvPr/>
        </p:nvSpPr>
        <p:spPr>
          <a:xfrm>
            <a:off x="6719887" y="2986087"/>
            <a:ext cx="1398587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 Header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(20 bytes w/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options)</a:t>
            </a:r>
            <a:endParaRPr/>
          </a:p>
        </p:txBody>
      </p:sp>
      <p:sp>
        <p:nvSpPr>
          <p:cNvPr id="140" name="Google Shape;140;p17"/>
          <p:cNvSpPr txBox="1"/>
          <p:nvPr/>
        </p:nvSpPr>
        <p:spPr>
          <a:xfrm>
            <a:off x="6781800" y="5197475"/>
            <a:ext cx="1398587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or payload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(64K - 28 bytes)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7"/>
          <p:cNvSpPr txBox="1"/>
          <p:nvPr/>
        </p:nvSpPr>
        <p:spPr>
          <a:xfrm>
            <a:off x="1550987" y="4379912"/>
            <a:ext cx="2024062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Datagram length (16 bits)</a:t>
            </a:r>
            <a:endParaRPr/>
          </a:p>
        </p:txBody>
      </p:sp>
      <p:sp>
        <p:nvSpPr>
          <p:cNvPr id="142" name="Google Shape;142;p17"/>
          <p:cNvSpPr txBox="1"/>
          <p:nvPr/>
        </p:nvSpPr>
        <p:spPr>
          <a:xfrm>
            <a:off x="2268537" y="2436812"/>
            <a:ext cx="2781300" cy="465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fields of the IP header</a:t>
            </a:r>
            <a:endParaRPr/>
          </a:p>
        </p:txBody>
      </p:sp>
      <p:sp>
        <p:nvSpPr>
          <p:cNvPr id="143" name="Google Shape;143;p17"/>
          <p:cNvSpPr txBox="1"/>
          <p:nvPr/>
        </p:nvSpPr>
        <p:spPr>
          <a:xfrm>
            <a:off x="2268537" y="3197225"/>
            <a:ext cx="2781300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Origin IP address (32 bits)</a:t>
            </a:r>
            <a:endParaRPr/>
          </a:p>
        </p:txBody>
      </p:sp>
      <p:sp>
        <p:nvSpPr>
          <p:cNvPr id="144" name="Google Shape;144;p17"/>
          <p:cNvSpPr txBox="1"/>
          <p:nvPr/>
        </p:nvSpPr>
        <p:spPr>
          <a:xfrm>
            <a:off x="2268537" y="3603625"/>
            <a:ext cx="2781300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Destination IP address (32 bits)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3848100" y="4379912"/>
            <a:ext cx="1831975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Checksum UDP (16 bits)</a:t>
            </a:r>
            <a:endParaRPr/>
          </a:p>
        </p:txBody>
      </p:sp>
      <p:sp>
        <p:nvSpPr>
          <p:cNvPr id="146" name="Google Shape;146;p17"/>
          <p:cNvSpPr txBox="1"/>
          <p:nvPr/>
        </p:nvSpPr>
        <p:spPr>
          <a:xfrm>
            <a:off x="2235200" y="5154612"/>
            <a:ext cx="2847975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Payload do datagrama UDP</a:t>
            </a:r>
            <a:endParaRPr/>
          </a:p>
        </p:txBody>
      </p:sp>
      <p:sp>
        <p:nvSpPr>
          <p:cNvPr id="147" name="Google Shape;147;p17"/>
          <p:cNvSpPr txBox="1"/>
          <p:nvPr/>
        </p:nvSpPr>
        <p:spPr>
          <a:xfrm>
            <a:off x="1779587" y="4011612"/>
            <a:ext cx="1608137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 port (16 bits)</a:t>
            </a:r>
            <a:endParaRPr/>
          </a:p>
        </p:txBody>
      </p:sp>
      <p:sp>
        <p:nvSpPr>
          <p:cNvPr id="148" name="Google Shape;148;p17"/>
          <p:cNvSpPr txBox="1"/>
          <p:nvPr/>
        </p:nvSpPr>
        <p:spPr>
          <a:xfrm>
            <a:off x="3848100" y="4025900"/>
            <a:ext cx="1917700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Destination port (16 bits)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6719887" y="4195762"/>
            <a:ext cx="1398587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UDP Header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(8 bytes)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1438275" y="4854575"/>
            <a:ext cx="4440237" cy="1109662"/>
          </a:xfrm>
          <a:prstGeom prst="rect">
            <a:avLst/>
          </a:prstGeom>
          <a:solidFill>
            <a:srgbClr val="FCE5CD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1" name="Google Shape;151;p17"/>
          <p:cNvCxnSpPr/>
          <p:nvPr/>
        </p:nvCxnSpPr>
        <p:spPr>
          <a:xfrm>
            <a:off x="1454150" y="2006600"/>
            <a:ext cx="4410075" cy="20637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lg" w="lg" type="stealth"/>
            <a:tailEnd len="lg" w="lg" type="stealth"/>
          </a:ln>
        </p:spPr>
      </p:cxnSp>
      <p:sp>
        <p:nvSpPr>
          <p:cNvPr id="152" name="Google Shape;152;p17"/>
          <p:cNvSpPr txBox="1"/>
          <p:nvPr/>
        </p:nvSpPr>
        <p:spPr>
          <a:xfrm>
            <a:off x="3252787" y="1725612"/>
            <a:ext cx="812800" cy="301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32 bits</a:t>
            </a:r>
            <a:endParaRPr/>
          </a:p>
        </p:txBody>
      </p:sp>
      <p:sp>
        <p:nvSpPr>
          <p:cNvPr id="153" name="Google Shape;153;p17"/>
          <p:cNvSpPr txBox="1"/>
          <p:nvPr/>
        </p:nvSpPr>
        <p:spPr>
          <a:xfrm>
            <a:off x="2722562" y="5154612"/>
            <a:ext cx="1871662" cy="463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1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Application data  (Payload)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Datagrams communication</a:t>
            </a:r>
            <a:endParaRPr/>
          </a:p>
        </p:txBody>
      </p:sp>
      <p:sp>
        <p:nvSpPr>
          <p:cNvPr id="163" name="Google Shape;163;p1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Communication is based on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sockets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 point abstraction with all the operations…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Addresses identify sender and receiver.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Host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(IP Address)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10.1.233.67, 127.0.0.1, 192.168.1.1, etc.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(16 bits)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8000</a:t>
            </a:r>
            <a:endParaRPr/>
          </a:p>
        </p:txBody>
      </p:sp>
      <p:sp>
        <p:nvSpPr>
          <p:cNvPr id="164" name="Google Shape;164;p18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b="0" i="1" lang="en-US" sz="4000" u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Datagrams communication</a:t>
            </a:r>
            <a:endParaRPr/>
          </a:p>
        </p:txBody>
      </p:sp>
      <p:sp>
        <p:nvSpPr>
          <p:cNvPr id="170" name="Google Shape;170;p19"/>
          <p:cNvSpPr txBox="1"/>
          <p:nvPr/>
        </p:nvSpPr>
        <p:spPr>
          <a:xfrm>
            <a:off x="2843212" y="6356350"/>
            <a:ext cx="34575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r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Redes de Computadores - MIEI- DI/FCT/UNL</a:t>
            </a:r>
            <a:endParaRPr/>
          </a:p>
        </p:txBody>
      </p:sp>
      <p:sp>
        <p:nvSpPr>
          <p:cNvPr id="171" name="Google Shape;171;p19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1" lang="en-US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72" name="Google Shape;172;p19"/>
          <p:cNvSpPr/>
          <p:nvPr/>
        </p:nvSpPr>
        <p:spPr>
          <a:xfrm>
            <a:off x="882650" y="2189162"/>
            <a:ext cx="1962150" cy="3009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9"/>
          <p:cNvSpPr/>
          <p:nvPr/>
        </p:nvSpPr>
        <p:spPr>
          <a:xfrm>
            <a:off x="2844800" y="3516312"/>
            <a:ext cx="309562" cy="339725"/>
          </a:xfrm>
          <a:prstGeom prst="flowChartDelay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9"/>
          <p:cNvSpPr txBox="1"/>
          <p:nvPr/>
        </p:nvSpPr>
        <p:spPr>
          <a:xfrm>
            <a:off x="1074737" y="5199062"/>
            <a:ext cx="1770062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 Address:   IP</a:t>
            </a:r>
            <a:r>
              <a:rPr b="1" baseline="-2500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endParaRPr/>
          </a:p>
        </p:txBody>
      </p:sp>
      <p:sp>
        <p:nvSpPr>
          <p:cNvPr id="175" name="Google Shape;175;p19"/>
          <p:cNvSpPr txBox="1"/>
          <p:nvPr/>
        </p:nvSpPr>
        <p:spPr>
          <a:xfrm>
            <a:off x="2955925" y="3911600"/>
            <a:ext cx="1571625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Socket UDP: IP</a:t>
            </a:r>
            <a:r>
              <a:rPr b="1" baseline="-25000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1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P</a:t>
            </a:r>
            <a:r>
              <a:rPr b="1" baseline="-25000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76" name="Google Shape;176;p19"/>
          <p:cNvSpPr txBox="1"/>
          <p:nvPr/>
        </p:nvSpPr>
        <p:spPr>
          <a:xfrm>
            <a:off x="1833562" y="3421062"/>
            <a:ext cx="1114425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Port:   P</a:t>
            </a:r>
            <a:r>
              <a:rPr b="1" baseline="-2500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77" name="Google Shape;177;p19"/>
          <p:cNvSpPr/>
          <p:nvPr/>
        </p:nvSpPr>
        <p:spPr>
          <a:xfrm>
            <a:off x="1074737" y="3908425"/>
            <a:ext cx="1116012" cy="1023937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9"/>
          <p:cNvSpPr txBox="1"/>
          <p:nvPr/>
        </p:nvSpPr>
        <p:spPr>
          <a:xfrm>
            <a:off x="1074737" y="4162425"/>
            <a:ext cx="1116012" cy="6270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Client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</a:t>
            </a:r>
            <a:endParaRPr/>
          </a:p>
        </p:txBody>
      </p:sp>
      <p:pic>
        <p:nvPicPr>
          <p:cNvPr id="179" name="Google Shape;17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35087" y="2043112"/>
            <a:ext cx="1055687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9"/>
          <p:cNvSpPr/>
          <p:nvPr/>
        </p:nvSpPr>
        <p:spPr>
          <a:xfrm>
            <a:off x="6299200" y="2189162"/>
            <a:ext cx="1962150" cy="30099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9"/>
          <p:cNvSpPr/>
          <p:nvPr/>
        </p:nvSpPr>
        <p:spPr>
          <a:xfrm flipH="1">
            <a:off x="5989637" y="3516312"/>
            <a:ext cx="309562" cy="339725"/>
          </a:xfrm>
          <a:prstGeom prst="flowChartDelay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9"/>
          <p:cNvSpPr txBox="1"/>
          <p:nvPr/>
        </p:nvSpPr>
        <p:spPr>
          <a:xfrm>
            <a:off x="6491287" y="5199062"/>
            <a:ext cx="1770062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 Address:   IP</a:t>
            </a:r>
            <a:r>
              <a:rPr b="1" baseline="-2500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/>
          </a:p>
        </p:txBody>
      </p:sp>
      <p:sp>
        <p:nvSpPr>
          <p:cNvPr id="183" name="Google Shape;183;p19"/>
          <p:cNvSpPr txBox="1"/>
          <p:nvPr/>
        </p:nvSpPr>
        <p:spPr>
          <a:xfrm>
            <a:off x="4729162" y="3911600"/>
            <a:ext cx="1631950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Socket UDP: IP</a:t>
            </a:r>
            <a:r>
              <a:rPr b="1" baseline="-25000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b="1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P</a:t>
            </a:r>
            <a:r>
              <a:rPr b="1" baseline="-25000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</a:t>
            </a:r>
            <a:endParaRPr/>
          </a:p>
        </p:txBody>
      </p:sp>
      <p:sp>
        <p:nvSpPr>
          <p:cNvPr id="184" name="Google Shape;184;p19"/>
          <p:cNvSpPr txBox="1"/>
          <p:nvPr/>
        </p:nvSpPr>
        <p:spPr>
          <a:xfrm>
            <a:off x="6361112" y="3487737"/>
            <a:ext cx="1116012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Port:   P</a:t>
            </a:r>
            <a:r>
              <a:rPr b="1" baseline="-2500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</a:t>
            </a:r>
            <a:endParaRPr/>
          </a:p>
        </p:txBody>
      </p:sp>
      <p:sp>
        <p:nvSpPr>
          <p:cNvPr id="185" name="Google Shape;185;p19"/>
          <p:cNvSpPr/>
          <p:nvPr/>
        </p:nvSpPr>
        <p:spPr>
          <a:xfrm>
            <a:off x="6723062" y="4037012"/>
            <a:ext cx="1116012" cy="1023937"/>
          </a:xfrm>
          <a:prstGeom prst="ellipse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9"/>
          <p:cNvSpPr txBox="1"/>
          <p:nvPr/>
        </p:nvSpPr>
        <p:spPr>
          <a:xfrm>
            <a:off x="6723062" y="4316412"/>
            <a:ext cx="1116012" cy="6270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Server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</a:t>
            </a:r>
            <a:endParaRPr/>
          </a:p>
        </p:txBody>
      </p:sp>
      <p:pic>
        <p:nvPicPr>
          <p:cNvPr id="187" name="Google Shape;18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1650" y="1790700"/>
            <a:ext cx="857250" cy="15605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8" name="Google Shape;188;p19"/>
          <p:cNvCxnSpPr/>
          <p:nvPr/>
        </p:nvCxnSpPr>
        <p:spPr>
          <a:xfrm flipH="1">
            <a:off x="2190750" y="3686175"/>
            <a:ext cx="654050" cy="733425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89" name="Google Shape;189;p19"/>
          <p:cNvCxnSpPr/>
          <p:nvPr/>
        </p:nvCxnSpPr>
        <p:spPr>
          <a:xfrm rot="10800000">
            <a:off x="6299200" y="3686175"/>
            <a:ext cx="423862" cy="863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id="190" name="Google Shape;190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59250" y="3132137"/>
            <a:ext cx="701675" cy="701675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9"/>
          <p:cNvSpPr txBox="1"/>
          <p:nvPr/>
        </p:nvSpPr>
        <p:spPr>
          <a:xfrm>
            <a:off x="3805237" y="2965450"/>
            <a:ext cx="1409700" cy="412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UDP datagram</a:t>
            </a:r>
            <a:endParaRPr/>
          </a:p>
        </p:txBody>
      </p:sp>
      <p:cxnSp>
        <p:nvCxnSpPr>
          <p:cNvPr id="192" name="Google Shape;192;p19"/>
          <p:cNvCxnSpPr/>
          <p:nvPr/>
        </p:nvCxnSpPr>
        <p:spPr>
          <a:xfrm flipH="1" rot="10800000">
            <a:off x="3303587" y="3676650"/>
            <a:ext cx="2536825" cy="1905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miter lim="800000"/>
            <a:headEnd len="med" w="med" type="none"/>
            <a:tailEnd len="lg" w="lg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