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vml" ContentType="application/vnd.openxmlformats-officedocument.vmlDrawi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embeddings/oleObject1.bin" ContentType="application/vnd.openxmlformats-officedocument.oleObject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338" r:id="rId2"/>
    <p:sldId id="339" r:id="rId3"/>
  </p:sldIdLst>
  <p:sldSz cx="9144000" cy="6858000" type="screen4x3"/>
  <p:notesSz cx="7099300" cy="10234613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C0C0"/>
    <a:srgbClr val="99CCFF"/>
    <a:srgbClr val="FFFFCC"/>
    <a:srgbClr val="FFDDFF"/>
    <a:srgbClr val="FFCCFF"/>
    <a:srgbClr val="CCFFCC"/>
    <a:srgbClr val="99FF99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2" d="100"/>
          <a:sy n="112" d="100"/>
        </p:scale>
        <p:origin x="-1544" y="-104"/>
      </p:cViewPr>
      <p:guideLst>
        <p:guide orient="horz" pos="3675"/>
        <p:guide pos="39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76"/>
    </p:cViewPr>
  </p:sorterViewPr>
  <p:gridSpacing cx="45005" cy="4500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46036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25" y="774700"/>
            <a:ext cx="5099050" cy="3824288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2513"/>
            <a:ext cx="5207000" cy="46053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4495" tIns="46418" rIns="94495" bIns="464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387417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.vml"/><Relationship Id="rId2" Type="http://schemas.openxmlformats.org/officeDocument/2006/relationships/slideMaster" Target="../slideMasters/slideMaster1.xml"/><Relationship Id="rId3" Type="http://schemas.openxmlformats.org/officeDocument/2006/relationships/oleObject" Target="../embeddings/oleObject1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gray">
          <a:xfrm>
            <a:off x="690563" y="3340100"/>
            <a:ext cx="7653337" cy="485775"/>
          </a:xfrm>
          <a:custGeom>
            <a:avLst/>
            <a:gdLst>
              <a:gd name="T0" fmla="*/ 2147483647 w 4128"/>
              <a:gd name="T1" fmla="*/ 2147483647 h 479"/>
              <a:gd name="T2" fmla="*/ 2147483647 w 4128"/>
              <a:gd name="T3" fmla="*/ 2147483647 h 479"/>
              <a:gd name="T4" fmla="*/ 2147483647 w 4128"/>
              <a:gd name="T5" fmla="*/ 2147483647 h 479"/>
              <a:gd name="T6" fmla="*/ 0 w 4128"/>
              <a:gd name="T7" fmla="*/ 2147483647 h 479"/>
              <a:gd name="T8" fmla="*/ 2147483647 w 4128"/>
              <a:gd name="T9" fmla="*/ 2147483647 h 47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128" h="479">
                <a:moveTo>
                  <a:pt x="163" y="200"/>
                </a:moveTo>
                <a:cubicBezTo>
                  <a:pt x="163" y="200"/>
                  <a:pt x="2054" y="0"/>
                  <a:pt x="4128" y="200"/>
                </a:cubicBezTo>
                <a:cubicBezTo>
                  <a:pt x="4128" y="200"/>
                  <a:pt x="4128" y="314"/>
                  <a:pt x="4128" y="429"/>
                </a:cubicBezTo>
                <a:cubicBezTo>
                  <a:pt x="2371" y="200"/>
                  <a:pt x="688" y="479"/>
                  <a:pt x="0" y="441"/>
                </a:cubicBezTo>
                <a:lnTo>
                  <a:pt x="163" y="200"/>
                </a:lnTo>
                <a:close/>
              </a:path>
            </a:pathLst>
          </a:custGeom>
          <a:solidFill>
            <a:schemeClr val="hlink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5" name="Rectangle 8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13" name="Clip" r:id="rId3" imgW="0" imgH="0" progId="MS_ClipArt_Gallery.2">
                  <p:embed/>
                </p:oleObj>
              </mc:Choice>
              <mc:Fallback>
                <p:oleObj name="Clip" r:id="rId3" imgW="0" imgH="0" progId="MS_ClipArt_Gallery.2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625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626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 smtClean="0"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fld id="{D85AE59E-24A1-CC4F-862C-509BE214C0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119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012E42-A728-B54E-823D-05364E4681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210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200025"/>
            <a:ext cx="20193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2450" y="200025"/>
            <a:ext cx="59055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C0555-F51B-E641-9F39-83F1ED4DF5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1711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2450" y="200025"/>
            <a:ext cx="80772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71500" y="1114425"/>
            <a:ext cx="7848600" cy="4876800"/>
          </a:xfrm>
        </p:spPr>
        <p:txBody>
          <a:bodyPr/>
          <a:lstStyle/>
          <a:p>
            <a:pPr lvl="0"/>
            <a:endParaRPr lang="pt-PT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D8E55E-00A3-1842-87E7-626D51FC0E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1637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552450" y="200025"/>
            <a:ext cx="80772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71500" y="1114425"/>
            <a:ext cx="3848100" cy="2362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0" y="1114425"/>
            <a:ext cx="3848100" cy="2362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71500" y="3629025"/>
            <a:ext cx="3848100" cy="2362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3629025"/>
            <a:ext cx="3848100" cy="2362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BAC339-CEA7-7B49-A7D3-109C8B51F4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838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A8CF99-6D48-784F-94B4-06EA4D427B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114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E7C1E7-257D-D94E-92BB-9919149D6F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049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114425"/>
            <a:ext cx="38481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114425"/>
            <a:ext cx="38481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13B9E-27D6-F74B-8231-A1D7F8EA19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986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2F01D3-2AB8-C041-BF7B-CB4738EBA9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053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DF6B64-7DBA-A742-986B-A1DD2AA5DD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85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E18514-274A-5B4E-A686-768DA1D2B9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920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B964CC-74F0-C649-9795-B51E174C63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992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C91FF1-6A5C-CB4B-8226-57636CC0D6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937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FFFF"/>
            </a:gs>
            <a:gs pos="100000">
              <a:srgbClr val="FFFF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-152400"/>
            <a:ext cx="9144000" cy="131445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1114425"/>
            <a:ext cx="7848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52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A3938692-8BA2-1941-AC55-FA8B6134D7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5273" name="Text Box 41"/>
          <p:cNvSpPr txBox="1">
            <a:spLocks noChangeArrowheads="1"/>
          </p:cNvSpPr>
          <p:nvPr/>
        </p:nvSpPr>
        <p:spPr bwMode="auto">
          <a:xfrm>
            <a:off x="4533900" y="6613525"/>
            <a:ext cx="3397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fld id="{4751AA64-B90F-A946-9399-320E4E844134}" type="slidenum">
              <a:rPr lang="en-US" sz="1000" b="1" smtClean="0">
                <a:solidFill>
                  <a:schemeClr val="tx2"/>
                </a:solidFill>
                <a:latin typeface="Helvetica" charset="0"/>
              </a:rPr>
              <a:pPr algn="ctr">
                <a:spcBef>
                  <a:spcPct val="50000"/>
                </a:spcBef>
                <a:defRPr/>
              </a:pPr>
              <a:t>‹#›</a:t>
            </a:fld>
            <a:endParaRPr lang="en-US" sz="1000" b="1" smtClean="0">
              <a:solidFill>
                <a:schemeClr val="tx2"/>
              </a:solidFill>
              <a:latin typeface="Helvetica" charset="0"/>
            </a:endParaRPr>
          </a:p>
        </p:txBody>
      </p:sp>
      <p:sp>
        <p:nvSpPr>
          <p:cNvPr id="95274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552450" y="200025"/>
            <a:ext cx="8077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2" r:id="rId1"/>
    <p:sldLayoutId id="2147484108" r:id="rId2"/>
    <p:sldLayoutId id="2147484109" r:id="rId3"/>
    <p:sldLayoutId id="2147484110" r:id="rId4"/>
    <p:sldLayoutId id="2147484111" r:id="rId5"/>
    <p:sldLayoutId id="2147484112" r:id="rId6"/>
    <p:sldLayoutId id="2147484113" r:id="rId7"/>
    <p:sldLayoutId id="2147484114" r:id="rId8"/>
    <p:sldLayoutId id="2147484115" r:id="rId9"/>
    <p:sldLayoutId id="2147484116" r:id="rId10"/>
    <p:sldLayoutId id="2147484117" r:id="rId11"/>
    <p:sldLayoutId id="2147484118" r:id="rId12"/>
    <p:sldLayoutId id="2147484119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Helvetica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Helvetica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Helvetica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Helvetica" pitchFamily="34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Helvetic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Helvetic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Helvetic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35000"/>
        </a:spcBef>
        <a:spcAft>
          <a:spcPct val="0"/>
        </a:spcAft>
        <a:buClr>
          <a:schemeClr val="tx2"/>
        </a:buClr>
        <a:buSzPct val="90000"/>
        <a:buFont typeface="Monotype Sorts" charset="0"/>
        <a:buChar char="n"/>
        <a:defRPr kumimoji="1" sz="20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35000"/>
        </a:spcBef>
        <a:spcAft>
          <a:spcPct val="0"/>
        </a:spcAft>
        <a:buClr>
          <a:srgbClr val="CC6600"/>
        </a:buClr>
        <a:buSzPct val="105000"/>
        <a:buFont typeface="Monotype Sorts" charset="0"/>
        <a:buChar char="X"/>
        <a:defRPr kumimoji="1">
          <a:solidFill>
            <a:schemeClr val="tx1"/>
          </a:solidFill>
          <a:latin typeface="+mn-lt"/>
          <a:ea typeface="ＭＳ Ｐゴシック" charset="0"/>
        </a:defRPr>
      </a:lvl2pPr>
      <a:lvl3pPr marL="1085850" indent="-228600" algn="l" rtl="0" eaLnBrk="0" fontAlgn="base" hangingPunct="0">
        <a:spcBef>
          <a:spcPct val="35000"/>
        </a:spcBef>
        <a:spcAft>
          <a:spcPct val="0"/>
        </a:spcAft>
        <a:buClr>
          <a:srgbClr val="000099"/>
        </a:buClr>
        <a:buSzPct val="85000"/>
        <a:buFont typeface="Monotype Sorts" charset="0"/>
        <a:buChar char="v"/>
        <a:defRPr kumimoji="1" sz="1600">
          <a:solidFill>
            <a:schemeClr val="tx1"/>
          </a:solidFill>
          <a:latin typeface="+mn-lt"/>
          <a:ea typeface="ＭＳ Ｐゴシック" charset="0"/>
        </a:defRPr>
      </a:lvl3pPr>
      <a:lvl4pPr marL="1428750" indent="-228600" algn="l" rtl="0" eaLnBrk="0" fontAlgn="base" hangingPunct="0">
        <a:spcBef>
          <a:spcPct val="35000"/>
        </a:spcBef>
        <a:spcAft>
          <a:spcPct val="0"/>
        </a:spcAft>
        <a:buClr>
          <a:schemeClr val="hlink"/>
        </a:buClr>
        <a:buChar char="–"/>
        <a:defRPr kumimoji="1" sz="1400">
          <a:solidFill>
            <a:schemeClr val="tx1"/>
          </a:solidFill>
          <a:latin typeface="+mn-lt"/>
          <a:ea typeface="ＭＳ Ｐゴシック" charset="0"/>
        </a:defRPr>
      </a:lvl4pPr>
      <a:lvl5pPr marL="1771650" indent="-228600" algn="l" rtl="0" eaLnBrk="0" fontAlgn="base" hangingPunct="0">
        <a:spcBef>
          <a:spcPct val="35000"/>
        </a:spcBef>
        <a:spcAft>
          <a:spcPct val="0"/>
        </a:spcAft>
        <a:buClr>
          <a:schemeClr val="tx2"/>
        </a:buClr>
        <a:buChar char="»"/>
        <a:defRPr kumimoji="1" sz="1400">
          <a:solidFill>
            <a:schemeClr val="tx1"/>
          </a:solidFill>
          <a:latin typeface="+mn-lt"/>
          <a:ea typeface="ＭＳ Ｐゴシック" charset="0"/>
        </a:defRPr>
      </a:lvl5pPr>
      <a:lvl6pPr marL="2228850" indent="-228600" algn="l" rtl="0" eaLnBrk="0" fontAlgn="base" hangingPunct="0">
        <a:spcBef>
          <a:spcPct val="35000"/>
        </a:spcBef>
        <a:spcAft>
          <a:spcPct val="0"/>
        </a:spcAft>
        <a:buClr>
          <a:schemeClr val="tx2"/>
        </a:buClr>
        <a:buChar char="»"/>
        <a:defRPr kumimoji="1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35000"/>
        </a:spcBef>
        <a:spcAft>
          <a:spcPct val="0"/>
        </a:spcAft>
        <a:buClr>
          <a:schemeClr val="tx2"/>
        </a:buClr>
        <a:buChar char="»"/>
        <a:defRPr kumimoji="1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35000"/>
        </a:spcBef>
        <a:spcAft>
          <a:spcPct val="0"/>
        </a:spcAft>
        <a:buClr>
          <a:schemeClr val="tx2"/>
        </a:buClr>
        <a:buChar char="»"/>
        <a:defRPr kumimoji="1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35000"/>
        </a:spcBef>
        <a:spcAft>
          <a:spcPct val="0"/>
        </a:spcAft>
        <a:buClr>
          <a:schemeClr val="tx2"/>
        </a:buClr>
        <a:buChar char="»"/>
        <a:defRPr kumimoji="1">
          <a:solidFill>
            <a:schemeClr val="tx1"/>
          </a:solidFill>
          <a:latin typeface="+mn-lt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unded Rectangle 23"/>
          <p:cNvSpPr>
            <a:spLocks noChangeArrowheads="1"/>
          </p:cNvSpPr>
          <p:nvPr/>
        </p:nvSpPr>
        <p:spPr bwMode="auto">
          <a:xfrm>
            <a:off x="4738688" y="733425"/>
            <a:ext cx="4405312" cy="219868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tIns="0" bIns="0"/>
          <a:lstStyle/>
          <a:p>
            <a:pPr>
              <a:tabLst>
                <a:tab pos="176213" algn="l"/>
                <a:tab pos="269875" algn="l"/>
                <a:tab pos="446088" algn="l"/>
              </a:tabLst>
            </a:pPr>
            <a:r>
              <a:rPr lang="en-US" sz="1200">
                <a:latin typeface="Helvetica" charset="0"/>
              </a:rPr>
              <a:t>result := {R};</a:t>
            </a:r>
            <a:br>
              <a:rPr lang="en-US" sz="1200">
                <a:latin typeface="Helvetica" charset="0"/>
              </a:rPr>
            </a:br>
            <a:r>
              <a:rPr lang="en-US" sz="1200">
                <a:latin typeface="Helvetica" charset="0"/>
              </a:rPr>
              <a:t>done := false;</a:t>
            </a:r>
            <a:br>
              <a:rPr lang="en-US" sz="1200">
                <a:latin typeface="Helvetica" charset="0"/>
              </a:rPr>
            </a:br>
            <a:r>
              <a:rPr lang="en-US" sz="1200">
                <a:latin typeface="Helvetica" charset="0"/>
              </a:rPr>
              <a:t>calcular F+;</a:t>
            </a:r>
            <a:br>
              <a:rPr lang="en-US" sz="1200">
                <a:latin typeface="Helvetica" charset="0"/>
              </a:rPr>
            </a:br>
            <a:r>
              <a:rPr lang="en-US" sz="1200" b="1">
                <a:latin typeface="Helvetica" charset="0"/>
              </a:rPr>
              <a:t>while</a:t>
            </a:r>
            <a:r>
              <a:rPr lang="en-US" sz="1200">
                <a:latin typeface="Helvetica" charset="0"/>
              </a:rPr>
              <a:t> (</a:t>
            </a:r>
            <a:r>
              <a:rPr lang="en-US" sz="1200" b="1">
                <a:latin typeface="Helvetica" charset="0"/>
              </a:rPr>
              <a:t>not</a:t>
            </a:r>
            <a:r>
              <a:rPr lang="en-US" sz="1200">
                <a:latin typeface="Helvetica" charset="0"/>
              </a:rPr>
              <a:t> done) </a:t>
            </a:r>
            <a:r>
              <a:rPr lang="en-US" sz="1200" b="1">
                <a:latin typeface="Helvetica" charset="0"/>
              </a:rPr>
              <a:t>do</a:t>
            </a:r>
            <a:r>
              <a:rPr lang="en-US" sz="1200">
                <a:latin typeface="Helvetica" charset="0"/>
              </a:rPr>
              <a:t/>
            </a:r>
            <a:br>
              <a:rPr lang="en-US" sz="1200">
                <a:latin typeface="Helvetica" charset="0"/>
              </a:rPr>
            </a:br>
            <a:r>
              <a:rPr lang="en-US" sz="1200">
                <a:latin typeface="Helvetica" charset="0"/>
              </a:rPr>
              <a:t>	</a:t>
            </a:r>
            <a:r>
              <a:rPr lang="en-US" sz="1200" b="1">
                <a:latin typeface="Helvetica" charset="0"/>
              </a:rPr>
              <a:t>if</a:t>
            </a:r>
            <a:r>
              <a:rPr lang="en-US" sz="1200">
                <a:latin typeface="Helvetica" charset="0"/>
              </a:rPr>
              <a:t> (há um esquema Ri em result  que não está na BCNF)</a:t>
            </a:r>
            <a:br>
              <a:rPr lang="en-US" sz="1200">
                <a:latin typeface="Helvetica" charset="0"/>
              </a:rPr>
            </a:br>
            <a:r>
              <a:rPr lang="en-US" sz="1200">
                <a:latin typeface="Helvetica" charset="0"/>
              </a:rPr>
              <a:t>		</a:t>
            </a:r>
            <a:r>
              <a:rPr lang="en-US" sz="1200" b="1">
                <a:latin typeface="Helvetica" charset="0"/>
              </a:rPr>
              <a:t>then</a:t>
            </a:r>
            <a:r>
              <a:rPr lang="en-US" sz="1200">
                <a:latin typeface="Helvetica" charset="0"/>
              </a:rPr>
              <a:t> </a:t>
            </a:r>
            <a:r>
              <a:rPr lang="en-US" sz="1200" b="1">
                <a:latin typeface="Helvetica" charset="0"/>
              </a:rPr>
              <a:t>begin</a:t>
            </a:r>
            <a:r>
              <a:rPr lang="en-US" sz="1200">
                <a:latin typeface="Helvetica" charset="0"/>
              </a:rPr>
              <a:t/>
            </a:r>
            <a:br>
              <a:rPr lang="en-US" sz="1200">
                <a:latin typeface="Helvetica" charset="0"/>
              </a:rPr>
            </a:br>
            <a:r>
              <a:rPr lang="en-US" sz="1200">
                <a:latin typeface="Helvetica" charset="0"/>
              </a:rPr>
              <a:t>			Seja     uma dependência sobre Ri tal que 					  Ri  F</a:t>
            </a:r>
            <a:r>
              <a:rPr lang="en-US" sz="1200" baseline="30000">
                <a:latin typeface="Helvetica" charset="0"/>
              </a:rPr>
              <a:t>+</a:t>
            </a:r>
            <a:r>
              <a:rPr lang="en-US" sz="1200">
                <a:latin typeface="Helvetica" charset="0"/>
              </a:rPr>
              <a:t>, </a:t>
            </a:r>
            <a:r>
              <a:rPr lang="en-US" sz="1200" b="1">
                <a:latin typeface="Helvetica" charset="0"/>
              </a:rPr>
              <a:t>e</a:t>
            </a:r>
            <a:r>
              <a:rPr lang="en-US" sz="1200">
                <a:latin typeface="Helvetica" charset="0"/>
              </a:rPr>
              <a:t>     = ;</a:t>
            </a:r>
            <a:br>
              <a:rPr lang="en-US" sz="1200">
                <a:latin typeface="Helvetica" charset="0"/>
              </a:rPr>
            </a:br>
            <a:r>
              <a:rPr lang="en-US" sz="1200">
                <a:latin typeface="Helvetica" charset="0"/>
              </a:rPr>
              <a:t>			   result := (result – Ri)  (Ri – )  (,  );</a:t>
            </a:r>
            <a:br>
              <a:rPr lang="en-US" sz="1200">
                <a:latin typeface="Helvetica" charset="0"/>
              </a:rPr>
            </a:br>
            <a:r>
              <a:rPr lang="en-US" sz="1200">
                <a:latin typeface="Helvetica" charset="0"/>
              </a:rPr>
              <a:t>	    	</a:t>
            </a:r>
            <a:r>
              <a:rPr lang="en-US" sz="1200" b="1">
                <a:latin typeface="Helvetica" charset="0"/>
              </a:rPr>
              <a:t>end</a:t>
            </a:r>
            <a:r>
              <a:rPr lang="en-US" sz="1200">
                <a:latin typeface="Helvetica" charset="0"/>
              </a:rPr>
              <a:t/>
            </a:r>
            <a:br>
              <a:rPr lang="en-US" sz="1200">
                <a:latin typeface="Helvetica" charset="0"/>
              </a:rPr>
            </a:br>
            <a:r>
              <a:rPr lang="en-US" sz="1200">
                <a:latin typeface="Helvetica" charset="0"/>
              </a:rPr>
              <a:t>		</a:t>
            </a:r>
            <a:r>
              <a:rPr lang="en-US" sz="1200" b="1">
                <a:latin typeface="Helvetica" charset="0"/>
              </a:rPr>
              <a:t>else</a:t>
            </a:r>
            <a:r>
              <a:rPr lang="en-US" sz="1200">
                <a:latin typeface="Helvetica" charset="0"/>
              </a:rPr>
              <a:t> done := </a:t>
            </a:r>
            <a:r>
              <a:rPr lang="en-US" sz="1200" b="1">
                <a:latin typeface="Helvetica" charset="0"/>
              </a:rPr>
              <a:t>true</a:t>
            </a:r>
            <a:r>
              <a:rPr lang="en-US" sz="1200">
                <a:latin typeface="Helvetica" charset="0"/>
              </a:rPr>
              <a:t>;</a:t>
            </a:r>
          </a:p>
        </p:txBody>
      </p:sp>
      <p:sp>
        <p:nvSpPr>
          <p:cNvPr id="23" name="Rounded Rectangle 22"/>
          <p:cNvSpPr>
            <a:spLocks noChangeArrowheads="1"/>
          </p:cNvSpPr>
          <p:nvPr/>
        </p:nvSpPr>
        <p:spPr bwMode="auto">
          <a:xfrm>
            <a:off x="4738688" y="2932113"/>
            <a:ext cx="4405312" cy="14859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tIns="0" bIns="0"/>
          <a:lstStyle/>
          <a:p>
            <a:r>
              <a:rPr lang="en-US" sz="1200">
                <a:latin typeface="Helvetica" charset="0"/>
              </a:rPr>
              <a:t>Para todo o subconjunto  de atributos de Ri, verificar se + (fecho relativo a F) não inclui nenhum atributo de Ri - , ou inclui todos os atributos de Ri. </a:t>
            </a:r>
          </a:p>
          <a:p>
            <a:pPr>
              <a:buFont typeface="Arial" charset="0"/>
              <a:buChar char="•"/>
            </a:pPr>
            <a:r>
              <a:rPr lang="en-US" sz="1200">
                <a:latin typeface="Helvetica" charset="0"/>
              </a:rPr>
              <a:t>Se a condição do teste for violada para um subconjunto  de atributos de Ri, então a dependência funcional   (+ - )  Ri  pertence a F+.</a:t>
            </a:r>
          </a:p>
          <a:p>
            <a:pPr>
              <a:buFont typeface="Arial" charset="0"/>
              <a:buChar char="•"/>
            </a:pPr>
            <a:r>
              <a:rPr lang="en-US" sz="1200">
                <a:latin typeface="Helvetica" charset="0"/>
              </a:rPr>
              <a:t>Usa-se essa dependência para decompor Ri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sz="quarter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z="2600">
                <a:effectLst>
                  <a:outerShdw blurRad="38100" dist="38100" dir="2700000" algn="tl">
                    <a:srgbClr val="DDDDDD"/>
                  </a:outerShdw>
                </a:effectLst>
                <a:latin typeface="Helvetica" charset="0"/>
              </a:rPr>
              <a:t>Exemplo de Decomposição BCNF </a:t>
            </a:r>
            <a:br>
              <a:rPr lang="en-US" sz="2600">
                <a:effectLst>
                  <a:outerShdw blurRad="38100" dist="38100" dir="2700000" algn="tl">
                    <a:srgbClr val="DDDDDD"/>
                  </a:outerShdw>
                </a:effectLst>
                <a:latin typeface="Helvetica" charset="0"/>
              </a:rPr>
            </a:br>
            <a:r>
              <a:rPr lang="en-US" sz="2600">
                <a:effectLst>
                  <a:outerShdw blurRad="38100" dist="38100" dir="2700000" algn="tl">
                    <a:srgbClr val="DDDDDD"/>
                  </a:outerShdw>
                </a:effectLst>
                <a:latin typeface="Helvetica" charset="0"/>
              </a:rPr>
              <a:t>(sem calcular F</a:t>
            </a:r>
            <a:r>
              <a:rPr lang="en-US" sz="2600" baseline="30000">
                <a:effectLst>
                  <a:outerShdw blurRad="38100" dist="38100" dir="2700000" algn="tl">
                    <a:srgbClr val="DDDDDD"/>
                  </a:outerShdw>
                </a:effectLst>
                <a:latin typeface="Helvetica" charset="0"/>
              </a:rPr>
              <a:t>+</a:t>
            </a:r>
            <a:r>
              <a:rPr lang="en-US" sz="2600">
                <a:effectLst>
                  <a:outerShdw blurRad="38100" dist="38100" dir="2700000" algn="tl">
                    <a:srgbClr val="DDDDDD"/>
                  </a:outerShdw>
                </a:effectLst>
                <a:latin typeface="Helvetica" charset="0"/>
              </a:rPr>
              <a:t>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571500" y="1114425"/>
            <a:ext cx="4318000" cy="4875213"/>
          </a:xfrm>
        </p:spPr>
        <p:txBody>
          <a:bodyPr/>
          <a:lstStyle/>
          <a:p>
            <a:r>
              <a:rPr lang="en-US">
                <a:latin typeface="Helvetica" charset="0"/>
              </a:rPr>
              <a:t>Problema: decompor para a BCNF a relação R(A,B,C,D,E,F,G,H) com</a:t>
            </a:r>
          </a:p>
          <a:p>
            <a:pPr>
              <a:buFont typeface="Monotype Sorts" charset="0"/>
              <a:buNone/>
            </a:pPr>
            <a:r>
              <a:rPr lang="en-US">
                <a:latin typeface="Helvetica" charset="0"/>
              </a:rPr>
              <a:t>	F = {A</a:t>
            </a:r>
            <a:r>
              <a:rPr lang="pt-PT">
                <a:latin typeface="Helvetica" charset="0"/>
                <a:sym typeface="Symbol" charset="0"/>
              </a:rPr>
              <a:t> </a:t>
            </a:r>
            <a:r>
              <a:rPr lang="pt-PT">
                <a:latin typeface="Helvetica" charset="0"/>
              </a:rPr>
              <a:t> </a:t>
            </a:r>
            <a:r>
              <a:rPr lang="en-US">
                <a:latin typeface="Helvetica" charset="0"/>
              </a:rPr>
              <a:t>BCH, CH</a:t>
            </a:r>
            <a:r>
              <a:rPr lang="pt-PT">
                <a:latin typeface="Helvetica" charset="0"/>
                <a:sym typeface="Symbol" charset="0"/>
              </a:rPr>
              <a:t> </a:t>
            </a:r>
            <a:r>
              <a:rPr lang="pt-PT">
                <a:latin typeface="Helvetica" charset="0"/>
              </a:rPr>
              <a:t> </a:t>
            </a:r>
            <a:r>
              <a:rPr lang="en-US">
                <a:latin typeface="Helvetica" charset="0"/>
              </a:rPr>
              <a:t>CD, 		E</a:t>
            </a:r>
            <a:r>
              <a:rPr lang="pt-PT">
                <a:latin typeface="Helvetica" charset="0"/>
                <a:sym typeface="Symbol" charset="0"/>
              </a:rPr>
              <a:t> </a:t>
            </a:r>
            <a:r>
              <a:rPr lang="pt-PT">
                <a:latin typeface="Helvetica" charset="0"/>
              </a:rPr>
              <a:t> </a:t>
            </a:r>
            <a:r>
              <a:rPr lang="en-US">
                <a:latin typeface="Helvetica" charset="0"/>
              </a:rPr>
              <a:t>FG, G</a:t>
            </a:r>
            <a:r>
              <a:rPr lang="pt-PT">
                <a:latin typeface="Helvetica" charset="0"/>
                <a:sym typeface="Symbol" charset="0"/>
              </a:rPr>
              <a:t> </a:t>
            </a:r>
            <a:r>
              <a:rPr lang="pt-PT">
                <a:latin typeface="Helvetica" charset="0"/>
              </a:rPr>
              <a:t> </a:t>
            </a:r>
            <a:r>
              <a:rPr lang="en-US">
                <a:latin typeface="Helvetica" charset="0"/>
              </a:rPr>
              <a:t>CH, A</a:t>
            </a:r>
            <a:r>
              <a:rPr lang="pt-PT">
                <a:latin typeface="Helvetica" charset="0"/>
                <a:sym typeface="Symbol" charset="0"/>
              </a:rPr>
              <a:t> </a:t>
            </a:r>
            <a:r>
              <a:rPr lang="pt-PT">
                <a:latin typeface="Helvetica" charset="0"/>
              </a:rPr>
              <a:t> </a:t>
            </a:r>
            <a:r>
              <a:rPr lang="en-US">
                <a:latin typeface="Helvetica" charset="0"/>
              </a:rPr>
              <a:t>CD}</a:t>
            </a:r>
          </a:p>
          <a:p>
            <a:r>
              <a:rPr lang="en-US">
                <a:latin typeface="Helvetica" charset="0"/>
              </a:rPr>
              <a:t>Decomposição:</a:t>
            </a:r>
          </a:p>
          <a:p>
            <a:pPr>
              <a:buFont typeface="Monotype Sorts" charset="0"/>
              <a:buNone/>
            </a:pPr>
            <a:r>
              <a:rPr lang="en-US">
                <a:latin typeface="Helvetica" charset="0"/>
              </a:rPr>
              <a:t>	R1(A,E,F,G)</a:t>
            </a:r>
          </a:p>
          <a:p>
            <a:pPr>
              <a:buFont typeface="Monotype Sorts" charset="0"/>
              <a:buNone/>
            </a:pPr>
            <a:r>
              <a:rPr lang="en-US">
                <a:latin typeface="Helvetica" charset="0"/>
              </a:rPr>
              <a:t>	R2(A,B,C,D,H)</a:t>
            </a:r>
          </a:p>
          <a:p>
            <a:pPr>
              <a:buFont typeface="Monotype Sorts" charset="0"/>
              <a:buNone/>
            </a:pPr>
            <a:r>
              <a:rPr lang="en-US">
                <a:latin typeface="Helvetica" charset="0"/>
              </a:rPr>
              <a:t>	R3(A,E)</a:t>
            </a:r>
          </a:p>
          <a:p>
            <a:pPr>
              <a:buFont typeface="Monotype Sorts" charset="0"/>
              <a:buNone/>
            </a:pPr>
            <a:r>
              <a:rPr lang="en-US">
                <a:latin typeface="Helvetica" charset="0"/>
              </a:rPr>
              <a:t>	R4(E,F,G)</a:t>
            </a:r>
          </a:p>
          <a:p>
            <a:pPr>
              <a:buFont typeface="Monotype Sorts" charset="0"/>
              <a:buNone/>
            </a:pPr>
            <a:r>
              <a:rPr lang="en-US">
                <a:latin typeface="Helvetica" charset="0"/>
              </a:rPr>
              <a:t>	R5(A,B,C,H)</a:t>
            </a:r>
          </a:p>
          <a:p>
            <a:pPr>
              <a:buFont typeface="Monotype Sorts" charset="0"/>
              <a:buNone/>
            </a:pPr>
            <a:r>
              <a:rPr lang="en-US">
                <a:latin typeface="Helvetica" charset="0"/>
              </a:rPr>
              <a:t>	R6(C,D,H)</a:t>
            </a:r>
          </a:p>
        </p:txBody>
      </p:sp>
      <p:sp>
        <p:nvSpPr>
          <p:cNvPr id="15" name="Rounded Rectangular Callout 14"/>
          <p:cNvSpPr>
            <a:spLocks noChangeArrowheads="1"/>
          </p:cNvSpPr>
          <p:nvPr/>
        </p:nvSpPr>
        <p:spPr bwMode="auto">
          <a:xfrm>
            <a:off x="3049588" y="4876800"/>
            <a:ext cx="6094412" cy="1981200"/>
          </a:xfrm>
          <a:prstGeom prst="wedgeRoundRectCallout">
            <a:avLst>
              <a:gd name="adj1" fmla="val 38671"/>
              <a:gd name="adj2" fmla="val 23144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tIns="0" bIns="0"/>
          <a:lstStyle/>
          <a:p>
            <a:r>
              <a:rPr lang="en-US" sz="1800">
                <a:latin typeface="Helvetica" charset="0"/>
              </a:rPr>
              <a:t>R(A,B,C,D,E,F,G,H) está na BCNF?</a:t>
            </a:r>
          </a:p>
          <a:p>
            <a:r>
              <a:rPr lang="en-US" sz="1800">
                <a:latin typeface="Helvetica" charset="0"/>
              </a:rPr>
              <a:t>Testar para cada </a:t>
            </a:r>
            <a:r>
              <a:rPr lang="pt-PT" sz="1800">
                <a:latin typeface="Helvetica" charset="0"/>
                <a:sym typeface="Symbol" charset="0"/>
              </a:rPr>
              <a:t></a:t>
            </a:r>
            <a:r>
              <a:rPr lang="en-US" sz="1800">
                <a:latin typeface="Helvetica" charset="0"/>
              </a:rPr>
              <a:t>β∈F não trivial se </a:t>
            </a:r>
            <a:r>
              <a:rPr lang="pt-PT" sz="1800">
                <a:latin typeface="Helvetica" charset="0"/>
                <a:sym typeface="Symbol" charset="0"/>
              </a:rPr>
              <a:t></a:t>
            </a:r>
            <a:r>
              <a:rPr lang="pt-PT" sz="1800" baseline="30000">
                <a:latin typeface="Helvetica" charset="0"/>
                <a:sym typeface="Symbol" charset="0"/>
              </a:rPr>
              <a:t>+</a:t>
            </a:r>
            <a:r>
              <a:rPr lang="en-US" sz="1800">
                <a:latin typeface="Helvetica" charset="0"/>
              </a:rPr>
              <a:t>=R</a:t>
            </a:r>
            <a:endParaRPr lang="en-US" sz="1800" u="sng">
              <a:latin typeface="Helvetica" charset="0"/>
            </a:endParaRPr>
          </a:p>
          <a:p>
            <a:r>
              <a:rPr lang="pt-PT" sz="1800">
                <a:latin typeface="Helvetica" charset="0"/>
                <a:sym typeface="Symbol" charset="0"/>
              </a:rPr>
              <a:t>Considerando ABCH ⇒ {A}</a:t>
            </a:r>
            <a:r>
              <a:rPr lang="pt-PT" sz="1800" baseline="30000">
                <a:latin typeface="Helvetica" charset="0"/>
                <a:sym typeface="Symbol" charset="0"/>
              </a:rPr>
              <a:t>+</a:t>
            </a:r>
            <a:r>
              <a:rPr lang="pt-PT" sz="1800">
                <a:latin typeface="Helvetica" charset="0"/>
                <a:sym typeface="Symbol" charset="0"/>
              </a:rPr>
              <a:t>={A,B,C,D,H} ≠ R</a:t>
            </a:r>
          </a:p>
          <a:p>
            <a:r>
              <a:rPr lang="pt-PT" sz="1800">
                <a:latin typeface="Helvetica" charset="0"/>
                <a:sym typeface="Symbol" charset="0"/>
              </a:rPr>
              <a:t>Como {A}</a:t>
            </a:r>
            <a:r>
              <a:rPr lang="pt-PT" sz="1800" baseline="30000">
                <a:latin typeface="Helvetica" charset="0"/>
                <a:sym typeface="Symbol" charset="0"/>
              </a:rPr>
              <a:t>+</a:t>
            </a:r>
            <a:r>
              <a:rPr lang="pt-PT" sz="1800">
                <a:latin typeface="Helvetica" charset="0"/>
                <a:sym typeface="Symbol" charset="0"/>
              </a:rPr>
              <a:t>≠ R, R não está na BCNF.</a:t>
            </a:r>
          </a:p>
          <a:p>
            <a:r>
              <a:rPr lang="pt-PT" sz="1800">
                <a:latin typeface="Helvetica" charset="0"/>
                <a:sym typeface="Symbol" charset="0"/>
              </a:rPr>
              <a:t>Usa-se a DF </a:t>
            </a:r>
            <a:r>
              <a:rPr lang="pt-PT" sz="1800">
                <a:latin typeface="Helvetica" charset="0"/>
              </a:rPr>
              <a:t> </a:t>
            </a:r>
            <a:r>
              <a:rPr lang="pt-PT" sz="1800">
                <a:latin typeface="Helvetica" charset="0"/>
                <a:sym typeface="Symbol" charset="0"/>
              </a:rPr>
              <a:t></a:t>
            </a:r>
            <a:r>
              <a:rPr lang="pt-PT" sz="1800">
                <a:latin typeface="Helvetica" charset="0"/>
              </a:rPr>
              <a:t> (</a:t>
            </a:r>
            <a:r>
              <a:rPr lang="pt-PT" sz="1800">
                <a:latin typeface="Helvetica" charset="0"/>
                <a:sym typeface="Symbol" charset="0"/>
              </a:rPr>
              <a:t></a:t>
            </a:r>
            <a:r>
              <a:rPr lang="pt-PT" sz="1800" baseline="30000">
                <a:latin typeface="Helvetica" charset="0"/>
              </a:rPr>
              <a:t>+</a:t>
            </a:r>
            <a:r>
              <a:rPr lang="pt-PT" sz="1800">
                <a:latin typeface="Helvetica" charset="0"/>
              </a:rPr>
              <a:t>-</a:t>
            </a:r>
            <a:r>
              <a:rPr lang="pt-PT" sz="1800">
                <a:latin typeface="Helvetica" charset="0"/>
                <a:sym typeface="Symbol" charset="0"/>
              </a:rPr>
              <a:t>)</a:t>
            </a:r>
            <a:r>
              <a:rPr lang="pt-PT" sz="1800">
                <a:latin typeface="Helvetica" charset="0"/>
              </a:rPr>
              <a:t>∈F</a:t>
            </a:r>
            <a:r>
              <a:rPr lang="pt-PT" sz="1800" baseline="30000">
                <a:latin typeface="Helvetica" charset="0"/>
              </a:rPr>
              <a:t>+</a:t>
            </a:r>
            <a:r>
              <a:rPr lang="pt-PT" sz="1800">
                <a:latin typeface="Helvetica" charset="0"/>
              </a:rPr>
              <a:t> para decompor i.e. </a:t>
            </a:r>
          </a:p>
          <a:p>
            <a:r>
              <a:rPr lang="pt-PT" sz="1800">
                <a:latin typeface="Helvetica" charset="0"/>
              </a:rPr>
              <a:t>A</a:t>
            </a:r>
            <a:r>
              <a:rPr lang="pt-PT" sz="1800">
                <a:latin typeface="Helvetica" charset="0"/>
                <a:sym typeface="Symbol" charset="0"/>
              </a:rPr>
              <a:t>BCDH.</a:t>
            </a:r>
            <a:endParaRPr lang="en-US" sz="1800">
              <a:latin typeface="Helvetica" charset="0"/>
            </a:endParaRPr>
          </a:p>
        </p:txBody>
      </p:sp>
      <p:sp>
        <p:nvSpPr>
          <p:cNvPr id="17" name="Rounded Rectangular Callout 16"/>
          <p:cNvSpPr>
            <a:spLocks noChangeArrowheads="1"/>
          </p:cNvSpPr>
          <p:nvPr/>
        </p:nvSpPr>
        <p:spPr bwMode="auto">
          <a:xfrm>
            <a:off x="3021013" y="3643313"/>
            <a:ext cx="6122987" cy="3214687"/>
          </a:xfrm>
          <a:prstGeom prst="wedgeRoundRectCallout">
            <a:avLst>
              <a:gd name="adj1" fmla="val 18810"/>
              <a:gd name="adj2" fmla="val 7778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tIns="0" bIns="0"/>
          <a:lstStyle/>
          <a:p>
            <a:r>
              <a:rPr lang="en-US" sz="1800">
                <a:latin typeface="Helvetica" charset="0"/>
              </a:rPr>
              <a:t>R1(A,E,F,G) está na BCNF?</a:t>
            </a:r>
          </a:p>
          <a:p>
            <a:r>
              <a:rPr lang="en-US" sz="1800">
                <a:latin typeface="Helvetica" charset="0"/>
              </a:rPr>
              <a:t>Testar para cada </a:t>
            </a:r>
            <a:r>
              <a:rPr lang="pt-PT" sz="1800">
                <a:latin typeface="Helvetica" charset="0"/>
                <a:sym typeface="Symbol" charset="0"/>
              </a:rPr>
              <a:t></a:t>
            </a:r>
            <a:r>
              <a:rPr lang="en-US" sz="1800">
                <a:latin typeface="Helvetica" charset="0"/>
              </a:rPr>
              <a:t>β∈F1 não trivial se </a:t>
            </a:r>
            <a:r>
              <a:rPr lang="pt-PT" sz="1800">
                <a:latin typeface="Helvetica" charset="0"/>
                <a:sym typeface="Symbol" charset="0"/>
              </a:rPr>
              <a:t></a:t>
            </a:r>
            <a:r>
              <a:rPr lang="pt-PT" sz="1800" baseline="30000">
                <a:latin typeface="Helvetica" charset="0"/>
                <a:sym typeface="Symbol" charset="0"/>
              </a:rPr>
              <a:t>+</a:t>
            </a:r>
            <a:r>
              <a:rPr lang="en-US" sz="1800">
                <a:latin typeface="Helvetica" charset="0"/>
              </a:rPr>
              <a:t>=R1</a:t>
            </a:r>
          </a:p>
          <a:p>
            <a:r>
              <a:rPr lang="en-US" sz="1800">
                <a:latin typeface="Helvetica" charset="0"/>
              </a:rPr>
              <a:t>Obriga ao cálculo de F1. Em alternativa…</a:t>
            </a:r>
          </a:p>
          <a:p>
            <a:r>
              <a:rPr lang="en-US" sz="1800">
                <a:latin typeface="Helvetica" charset="0"/>
              </a:rPr>
              <a:t>Testar para cada </a:t>
            </a:r>
            <a:r>
              <a:rPr lang="pt-PT" sz="1800">
                <a:latin typeface="Helvetica" charset="0"/>
                <a:sym typeface="Symbol" charset="0"/>
              </a:rPr>
              <a:t></a:t>
            </a:r>
            <a:r>
              <a:rPr lang="en-US" sz="1800">
                <a:latin typeface="Helvetica" charset="0"/>
              </a:rPr>
              <a:t>⊂R1 se</a:t>
            </a:r>
          </a:p>
          <a:p>
            <a:pPr>
              <a:buFont typeface="Helvetica" charset="0"/>
              <a:buAutoNum type="arabicPeriod"/>
            </a:pPr>
            <a:r>
              <a:rPr lang="pt-PT" sz="1600">
                <a:latin typeface="Helvetica" charset="0"/>
                <a:sym typeface="Symbol" charset="0"/>
              </a:rPr>
              <a:t></a:t>
            </a:r>
            <a:r>
              <a:rPr lang="pt-PT" sz="1600" baseline="30000">
                <a:latin typeface="Helvetica" charset="0"/>
                <a:sym typeface="Symbol" charset="0"/>
              </a:rPr>
              <a:t>+</a:t>
            </a:r>
            <a:r>
              <a:rPr lang="en-US" sz="1600">
                <a:latin typeface="Helvetica" charset="0"/>
              </a:rPr>
              <a:t> não contém qualquer elemento de R1-</a:t>
            </a:r>
            <a:r>
              <a:rPr lang="pt-PT" sz="1600">
                <a:latin typeface="Helvetica" charset="0"/>
                <a:sym typeface="Symbol" charset="0"/>
              </a:rPr>
              <a:t> </a:t>
            </a:r>
            <a:r>
              <a:rPr lang="pt-PT" sz="1600" u="sng">
                <a:latin typeface="Helvetica" charset="0"/>
                <a:sym typeface="Symbol" charset="0"/>
              </a:rPr>
              <a:t>ou</a:t>
            </a:r>
          </a:p>
          <a:p>
            <a:pPr>
              <a:buFont typeface="Helvetica" charset="0"/>
              <a:buAutoNum type="arabicPeriod"/>
            </a:pPr>
            <a:r>
              <a:rPr lang="pt-PT" sz="1600">
                <a:latin typeface="Helvetica" charset="0"/>
                <a:sym typeface="Symbol" charset="0"/>
              </a:rPr>
              <a:t></a:t>
            </a:r>
            <a:r>
              <a:rPr lang="pt-PT" sz="1600" baseline="30000">
                <a:latin typeface="Helvetica" charset="0"/>
                <a:sym typeface="Symbol" charset="0"/>
              </a:rPr>
              <a:t>+ </a:t>
            </a:r>
            <a:r>
              <a:rPr lang="en-US" sz="1600">
                <a:latin typeface="Helvetica" charset="0"/>
              </a:rPr>
              <a:t>contém todos os elementos de R1</a:t>
            </a:r>
            <a:endParaRPr lang="en-US" sz="1600" u="sng">
              <a:latin typeface="Helvetica" charset="0"/>
            </a:endParaRPr>
          </a:p>
          <a:p>
            <a:r>
              <a:rPr lang="pt-PT" sz="1800">
                <a:latin typeface="Helvetica" charset="0"/>
                <a:sym typeface="Symbol" charset="0"/>
              </a:rPr>
              <a:t>={A} ⇒ </a:t>
            </a:r>
            <a:r>
              <a:rPr lang="pt-PT" sz="1800" baseline="30000">
                <a:latin typeface="Helvetica" charset="0"/>
                <a:sym typeface="Symbol" charset="0"/>
              </a:rPr>
              <a:t>+</a:t>
            </a:r>
            <a:r>
              <a:rPr lang="pt-PT" sz="1800">
                <a:latin typeface="Helvetica" charset="0"/>
                <a:sym typeface="Symbol" charset="0"/>
              </a:rPr>
              <a:t>={A,B,C,D,H}. Não viola 1 ⇒ ok.</a:t>
            </a:r>
          </a:p>
          <a:p>
            <a:r>
              <a:rPr lang="pt-PT" sz="1800">
                <a:latin typeface="Helvetica" charset="0"/>
                <a:sym typeface="Symbol" charset="0"/>
              </a:rPr>
              <a:t>={E} ⇒ </a:t>
            </a:r>
            <a:r>
              <a:rPr lang="pt-PT" sz="1800" baseline="30000">
                <a:latin typeface="Helvetica" charset="0"/>
                <a:sym typeface="Symbol" charset="0"/>
              </a:rPr>
              <a:t>+</a:t>
            </a:r>
            <a:r>
              <a:rPr lang="pt-PT" sz="1800">
                <a:latin typeface="Helvetica" charset="0"/>
                <a:sym typeface="Symbol" charset="0"/>
              </a:rPr>
              <a:t>={C,D,E,F,G,H}. </a:t>
            </a:r>
          </a:p>
          <a:p>
            <a:r>
              <a:rPr lang="pt-PT" sz="1800">
                <a:latin typeface="Helvetica" charset="0"/>
                <a:sym typeface="Symbol" charset="0"/>
              </a:rPr>
              <a:t>Como falha as duas condições, R1 não está na BCNF.</a:t>
            </a:r>
          </a:p>
          <a:p>
            <a:r>
              <a:rPr lang="pt-PT" sz="1800">
                <a:latin typeface="Helvetica" charset="0"/>
                <a:sym typeface="Symbol" charset="0"/>
              </a:rPr>
              <a:t>Usa-se a DF </a:t>
            </a:r>
            <a:r>
              <a:rPr lang="pt-PT" sz="1800">
                <a:latin typeface="Helvetica" charset="0"/>
              </a:rPr>
              <a:t> </a:t>
            </a:r>
            <a:r>
              <a:rPr lang="pt-PT" sz="1800">
                <a:latin typeface="Helvetica" charset="0"/>
                <a:sym typeface="Symbol" charset="0"/>
              </a:rPr>
              <a:t></a:t>
            </a:r>
            <a:r>
              <a:rPr lang="pt-PT" sz="1800">
                <a:latin typeface="Helvetica" charset="0"/>
              </a:rPr>
              <a:t> (</a:t>
            </a:r>
            <a:r>
              <a:rPr lang="pt-PT" sz="1800">
                <a:latin typeface="Helvetica" charset="0"/>
                <a:sym typeface="Symbol" charset="0"/>
              </a:rPr>
              <a:t></a:t>
            </a:r>
            <a:r>
              <a:rPr lang="pt-PT" sz="1800" baseline="30000">
                <a:latin typeface="Helvetica" charset="0"/>
              </a:rPr>
              <a:t>+</a:t>
            </a:r>
            <a:r>
              <a:rPr lang="pt-PT" sz="1800">
                <a:latin typeface="Helvetica" charset="0"/>
              </a:rPr>
              <a:t> - </a:t>
            </a:r>
            <a:r>
              <a:rPr lang="pt-PT" sz="1800">
                <a:latin typeface="Helvetica" charset="0"/>
                <a:sym typeface="Symbol" charset="0"/>
              </a:rPr>
              <a:t></a:t>
            </a:r>
            <a:r>
              <a:rPr lang="pt-PT" sz="1800">
                <a:latin typeface="Helvetica" charset="0"/>
              </a:rPr>
              <a:t>) </a:t>
            </a:r>
            <a:r>
              <a:rPr lang="pt-PT" sz="1800">
                <a:latin typeface="Helvetica" charset="0"/>
                <a:sym typeface="Symbol" charset="0"/>
              </a:rPr>
              <a:t> </a:t>
            </a:r>
            <a:r>
              <a:rPr lang="pt-PT" sz="1800" i="1">
                <a:latin typeface="Helvetica" charset="0"/>
                <a:sym typeface="Symbol" charset="0"/>
              </a:rPr>
              <a:t>R1</a:t>
            </a:r>
            <a:r>
              <a:rPr lang="pt-PT" sz="1800">
                <a:latin typeface="Helvetica" charset="0"/>
              </a:rPr>
              <a:t> para decompor i.e. </a:t>
            </a:r>
          </a:p>
          <a:p>
            <a:r>
              <a:rPr lang="pt-PT" sz="1800">
                <a:latin typeface="Helvetica" charset="0"/>
              </a:rPr>
              <a:t>E</a:t>
            </a:r>
            <a:r>
              <a:rPr lang="pt-PT" sz="1800">
                <a:latin typeface="Helvetica" charset="0"/>
                <a:sym typeface="Symbol" charset="0"/>
              </a:rPr>
              <a:t>FG.</a:t>
            </a:r>
            <a:endParaRPr lang="en-US" sz="1800">
              <a:latin typeface="Helvetica" charset="0"/>
            </a:endParaRPr>
          </a:p>
        </p:txBody>
      </p:sp>
      <p:sp>
        <p:nvSpPr>
          <p:cNvPr id="18" name="Rounded Rectangular Callout 17"/>
          <p:cNvSpPr>
            <a:spLocks noChangeArrowheads="1"/>
          </p:cNvSpPr>
          <p:nvPr/>
        </p:nvSpPr>
        <p:spPr bwMode="auto">
          <a:xfrm>
            <a:off x="3027363" y="3405188"/>
            <a:ext cx="6116637" cy="3452812"/>
          </a:xfrm>
          <a:prstGeom prst="wedgeRoundRectCallout">
            <a:avLst>
              <a:gd name="adj1" fmla="val 28306"/>
              <a:gd name="adj2" fmla="val 28958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tIns="0" bIns="0"/>
          <a:lstStyle/>
          <a:p>
            <a:r>
              <a:rPr lang="en-US" sz="1800">
                <a:latin typeface="Helvetica" charset="0"/>
              </a:rPr>
              <a:t>R2(A,B,C,D,H) está na BCNF?</a:t>
            </a:r>
          </a:p>
          <a:p>
            <a:r>
              <a:rPr lang="en-US" sz="1800">
                <a:latin typeface="Helvetica" charset="0"/>
              </a:rPr>
              <a:t>Testar para cada </a:t>
            </a:r>
            <a:r>
              <a:rPr lang="pt-PT" sz="1800">
                <a:latin typeface="Helvetica" charset="0"/>
                <a:sym typeface="Symbol" charset="0"/>
              </a:rPr>
              <a:t></a:t>
            </a:r>
            <a:r>
              <a:rPr lang="en-US" sz="1800">
                <a:latin typeface="Helvetica" charset="0"/>
              </a:rPr>
              <a:t>⊂R2 se</a:t>
            </a:r>
          </a:p>
          <a:p>
            <a:pPr>
              <a:buFont typeface="Helvetica" charset="0"/>
              <a:buAutoNum type="arabicPeriod"/>
            </a:pPr>
            <a:r>
              <a:rPr lang="pt-PT" sz="1600">
                <a:latin typeface="Helvetica" charset="0"/>
                <a:sym typeface="Symbol" charset="0"/>
              </a:rPr>
              <a:t></a:t>
            </a:r>
            <a:r>
              <a:rPr lang="pt-PT" sz="1600" baseline="30000">
                <a:latin typeface="Helvetica" charset="0"/>
                <a:sym typeface="Symbol" charset="0"/>
              </a:rPr>
              <a:t>+</a:t>
            </a:r>
            <a:r>
              <a:rPr lang="en-US" sz="1600">
                <a:latin typeface="Helvetica" charset="0"/>
              </a:rPr>
              <a:t> não contém qualquer elemento de R2-</a:t>
            </a:r>
            <a:r>
              <a:rPr lang="pt-PT" sz="1600">
                <a:latin typeface="Helvetica" charset="0"/>
                <a:sym typeface="Symbol" charset="0"/>
              </a:rPr>
              <a:t> </a:t>
            </a:r>
            <a:r>
              <a:rPr lang="pt-PT" sz="1600" u="sng">
                <a:latin typeface="Helvetica" charset="0"/>
                <a:sym typeface="Symbol" charset="0"/>
              </a:rPr>
              <a:t>ou</a:t>
            </a:r>
          </a:p>
          <a:p>
            <a:pPr>
              <a:buFont typeface="Helvetica" charset="0"/>
              <a:buAutoNum type="arabicPeriod"/>
            </a:pPr>
            <a:r>
              <a:rPr lang="pt-PT" sz="1600">
                <a:latin typeface="Helvetica" charset="0"/>
                <a:sym typeface="Symbol" charset="0"/>
              </a:rPr>
              <a:t></a:t>
            </a:r>
            <a:r>
              <a:rPr lang="pt-PT" sz="1600" baseline="30000">
                <a:latin typeface="Helvetica" charset="0"/>
                <a:sym typeface="Symbol" charset="0"/>
              </a:rPr>
              <a:t>+ </a:t>
            </a:r>
            <a:r>
              <a:rPr lang="en-US" sz="1600">
                <a:latin typeface="Helvetica" charset="0"/>
              </a:rPr>
              <a:t>contém todos os elementos de R2</a:t>
            </a:r>
            <a:endParaRPr lang="en-US" sz="1600" u="sng">
              <a:latin typeface="Helvetica" charset="0"/>
            </a:endParaRPr>
          </a:p>
          <a:p>
            <a:r>
              <a:rPr lang="pt-PT" sz="1800">
                <a:latin typeface="Helvetica" charset="0"/>
                <a:sym typeface="Symbol" charset="0"/>
              </a:rPr>
              <a:t>={A} ⇒ </a:t>
            </a:r>
            <a:r>
              <a:rPr lang="pt-PT" sz="1800" baseline="30000">
                <a:latin typeface="Helvetica" charset="0"/>
                <a:sym typeface="Symbol" charset="0"/>
              </a:rPr>
              <a:t>+</a:t>
            </a:r>
            <a:r>
              <a:rPr lang="pt-PT" sz="1800">
                <a:latin typeface="Helvetica" charset="0"/>
                <a:sym typeface="Symbol" charset="0"/>
              </a:rPr>
              <a:t>={A,B,C,D,H}. Não viola 2 ⇒ ok.</a:t>
            </a:r>
          </a:p>
          <a:p>
            <a:r>
              <a:rPr lang="pt-PT" sz="1800">
                <a:latin typeface="Helvetica" charset="0"/>
                <a:sym typeface="Symbol" charset="0"/>
              </a:rPr>
              <a:t>={B} ⇒ </a:t>
            </a:r>
            <a:r>
              <a:rPr lang="pt-PT" sz="1800" baseline="30000">
                <a:latin typeface="Helvetica" charset="0"/>
                <a:sym typeface="Symbol" charset="0"/>
              </a:rPr>
              <a:t>+</a:t>
            </a:r>
            <a:r>
              <a:rPr lang="pt-PT" sz="1800">
                <a:latin typeface="Helvetica" charset="0"/>
                <a:sym typeface="Symbol" charset="0"/>
              </a:rPr>
              <a:t>={B}. Não viola 1 ⇒ ok.</a:t>
            </a:r>
          </a:p>
          <a:p>
            <a:r>
              <a:rPr lang="pt-PT" sz="1800">
                <a:latin typeface="Helvetica" charset="0"/>
                <a:sym typeface="Symbol" charset="0"/>
              </a:rPr>
              <a:t>...</a:t>
            </a:r>
          </a:p>
          <a:p>
            <a:r>
              <a:rPr lang="pt-PT" sz="1800">
                <a:latin typeface="Helvetica" charset="0"/>
                <a:sym typeface="Symbol" charset="0"/>
              </a:rPr>
              <a:t>={H} ⇒ </a:t>
            </a:r>
            <a:r>
              <a:rPr lang="pt-PT" sz="1800" baseline="30000">
                <a:latin typeface="Helvetica" charset="0"/>
                <a:sym typeface="Symbol" charset="0"/>
              </a:rPr>
              <a:t>+</a:t>
            </a:r>
            <a:r>
              <a:rPr lang="pt-PT" sz="1800">
                <a:latin typeface="Helvetica" charset="0"/>
                <a:sym typeface="Symbol" charset="0"/>
              </a:rPr>
              <a:t>={H}. Não viola 1 ⇒ ok.</a:t>
            </a:r>
          </a:p>
          <a:p>
            <a:r>
              <a:rPr lang="pt-PT" sz="1800">
                <a:latin typeface="Helvetica" charset="0"/>
                <a:sym typeface="Symbol" charset="0"/>
              </a:rPr>
              <a:t>={CH} ⇒ </a:t>
            </a:r>
            <a:r>
              <a:rPr lang="pt-PT" sz="1800" baseline="30000">
                <a:latin typeface="Helvetica" charset="0"/>
                <a:sym typeface="Symbol" charset="0"/>
              </a:rPr>
              <a:t>+</a:t>
            </a:r>
            <a:r>
              <a:rPr lang="pt-PT" sz="1800">
                <a:latin typeface="Helvetica" charset="0"/>
                <a:sym typeface="Symbol" charset="0"/>
              </a:rPr>
              <a:t>={CDH}. </a:t>
            </a:r>
          </a:p>
          <a:p>
            <a:r>
              <a:rPr lang="pt-PT" sz="1800">
                <a:latin typeface="Helvetica" charset="0"/>
                <a:sym typeface="Symbol" charset="0"/>
              </a:rPr>
              <a:t>Como falha as duas condições, R2 não está na BCNF.</a:t>
            </a:r>
          </a:p>
          <a:p>
            <a:r>
              <a:rPr lang="pt-PT" sz="1800">
                <a:latin typeface="Helvetica" charset="0"/>
                <a:sym typeface="Symbol" charset="0"/>
              </a:rPr>
              <a:t>Usa-se a DF </a:t>
            </a:r>
            <a:r>
              <a:rPr lang="pt-PT" sz="1800">
                <a:latin typeface="Helvetica" charset="0"/>
              </a:rPr>
              <a:t> </a:t>
            </a:r>
            <a:r>
              <a:rPr lang="pt-PT" sz="1800">
                <a:latin typeface="Helvetica" charset="0"/>
                <a:sym typeface="Symbol" charset="0"/>
              </a:rPr>
              <a:t></a:t>
            </a:r>
            <a:r>
              <a:rPr lang="pt-PT" sz="1800">
                <a:latin typeface="Helvetica" charset="0"/>
              </a:rPr>
              <a:t> (</a:t>
            </a:r>
            <a:r>
              <a:rPr lang="pt-PT" sz="1800">
                <a:latin typeface="Helvetica" charset="0"/>
                <a:sym typeface="Symbol" charset="0"/>
              </a:rPr>
              <a:t></a:t>
            </a:r>
            <a:r>
              <a:rPr lang="pt-PT" sz="1800" baseline="30000">
                <a:latin typeface="Helvetica" charset="0"/>
              </a:rPr>
              <a:t>+</a:t>
            </a:r>
            <a:r>
              <a:rPr lang="pt-PT" sz="1800">
                <a:latin typeface="Helvetica" charset="0"/>
              </a:rPr>
              <a:t> - </a:t>
            </a:r>
            <a:r>
              <a:rPr lang="pt-PT" sz="1800">
                <a:latin typeface="Helvetica" charset="0"/>
                <a:sym typeface="Symbol" charset="0"/>
              </a:rPr>
              <a:t></a:t>
            </a:r>
            <a:r>
              <a:rPr lang="pt-PT" sz="1800">
                <a:latin typeface="Helvetica" charset="0"/>
              </a:rPr>
              <a:t>) </a:t>
            </a:r>
            <a:r>
              <a:rPr lang="pt-PT" sz="1800">
                <a:latin typeface="Helvetica" charset="0"/>
                <a:sym typeface="Symbol" charset="0"/>
              </a:rPr>
              <a:t> </a:t>
            </a:r>
            <a:r>
              <a:rPr lang="pt-PT" sz="1800" i="1">
                <a:latin typeface="Helvetica" charset="0"/>
                <a:sym typeface="Symbol" charset="0"/>
              </a:rPr>
              <a:t>R2</a:t>
            </a:r>
            <a:r>
              <a:rPr lang="pt-PT" sz="1800">
                <a:latin typeface="Helvetica" charset="0"/>
              </a:rPr>
              <a:t> para decompor i.e. </a:t>
            </a:r>
          </a:p>
          <a:p>
            <a:r>
              <a:rPr lang="pt-PT" sz="1800">
                <a:latin typeface="Helvetica" charset="0"/>
              </a:rPr>
              <a:t>CH</a:t>
            </a:r>
            <a:r>
              <a:rPr lang="pt-PT" sz="1800">
                <a:latin typeface="Helvetica" charset="0"/>
                <a:sym typeface="Symbol" charset="0"/>
              </a:rPr>
              <a:t>D.</a:t>
            </a:r>
            <a:endParaRPr lang="en-US" sz="1800">
              <a:latin typeface="Helvetica" charset="0"/>
            </a:endParaRPr>
          </a:p>
        </p:txBody>
      </p:sp>
      <p:sp>
        <p:nvSpPr>
          <p:cNvPr id="19" name="Rounded Rectangular Callout 18"/>
          <p:cNvSpPr>
            <a:spLocks noChangeArrowheads="1"/>
          </p:cNvSpPr>
          <p:nvPr/>
        </p:nvSpPr>
        <p:spPr bwMode="auto">
          <a:xfrm>
            <a:off x="3021013" y="4810125"/>
            <a:ext cx="6122987" cy="2047875"/>
          </a:xfrm>
          <a:prstGeom prst="wedgeRoundRectCallout">
            <a:avLst>
              <a:gd name="adj1" fmla="val 27718"/>
              <a:gd name="adj2" fmla="val 12620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r>
              <a:rPr lang="en-US" sz="1800">
                <a:latin typeface="Helvetica" charset="0"/>
              </a:rPr>
              <a:t>R3(A,E) está na BCNF?</a:t>
            </a:r>
          </a:p>
          <a:p>
            <a:r>
              <a:rPr lang="en-US" sz="1800">
                <a:latin typeface="Helvetica" charset="0"/>
              </a:rPr>
              <a:t>Testar para cada </a:t>
            </a:r>
            <a:r>
              <a:rPr lang="pt-PT" sz="1800">
                <a:latin typeface="Helvetica" charset="0"/>
                <a:sym typeface="Symbol" charset="0"/>
              </a:rPr>
              <a:t></a:t>
            </a:r>
            <a:r>
              <a:rPr lang="en-US" sz="1800">
                <a:latin typeface="Helvetica" charset="0"/>
              </a:rPr>
              <a:t>⊂R3 se</a:t>
            </a:r>
          </a:p>
          <a:p>
            <a:pPr>
              <a:buFont typeface="Helvetica" charset="0"/>
              <a:buAutoNum type="arabicPeriod"/>
            </a:pPr>
            <a:r>
              <a:rPr lang="pt-PT" sz="1600">
                <a:latin typeface="Helvetica" charset="0"/>
                <a:sym typeface="Symbol" charset="0"/>
              </a:rPr>
              <a:t></a:t>
            </a:r>
            <a:r>
              <a:rPr lang="pt-PT" sz="1600" baseline="30000">
                <a:latin typeface="Helvetica" charset="0"/>
                <a:sym typeface="Symbol" charset="0"/>
              </a:rPr>
              <a:t>+</a:t>
            </a:r>
            <a:r>
              <a:rPr lang="en-US" sz="1600">
                <a:latin typeface="Helvetica" charset="0"/>
              </a:rPr>
              <a:t> não contém qualquer elemento de R3-</a:t>
            </a:r>
            <a:r>
              <a:rPr lang="pt-PT" sz="1600">
                <a:latin typeface="Helvetica" charset="0"/>
                <a:sym typeface="Symbol" charset="0"/>
              </a:rPr>
              <a:t> </a:t>
            </a:r>
            <a:r>
              <a:rPr lang="pt-PT" sz="1600" u="sng">
                <a:latin typeface="Helvetica" charset="0"/>
                <a:sym typeface="Symbol" charset="0"/>
              </a:rPr>
              <a:t>ou</a:t>
            </a:r>
          </a:p>
          <a:p>
            <a:pPr>
              <a:buFont typeface="Helvetica" charset="0"/>
              <a:buAutoNum type="arabicPeriod"/>
            </a:pPr>
            <a:r>
              <a:rPr lang="pt-PT" sz="1600">
                <a:latin typeface="Helvetica" charset="0"/>
                <a:sym typeface="Symbol" charset="0"/>
              </a:rPr>
              <a:t></a:t>
            </a:r>
            <a:r>
              <a:rPr lang="pt-PT" sz="1600" baseline="30000">
                <a:latin typeface="Helvetica" charset="0"/>
                <a:sym typeface="Symbol" charset="0"/>
              </a:rPr>
              <a:t>+ </a:t>
            </a:r>
            <a:r>
              <a:rPr lang="en-US" sz="1600">
                <a:latin typeface="Helvetica" charset="0"/>
              </a:rPr>
              <a:t>contém todos os elementos de R3</a:t>
            </a:r>
            <a:endParaRPr lang="en-US" sz="1600" u="sng">
              <a:latin typeface="Helvetica" charset="0"/>
            </a:endParaRPr>
          </a:p>
          <a:p>
            <a:r>
              <a:rPr lang="pt-PT" sz="1800">
                <a:latin typeface="Helvetica" charset="0"/>
                <a:sym typeface="Symbol" charset="0"/>
              </a:rPr>
              <a:t>={A} ⇒ </a:t>
            </a:r>
            <a:r>
              <a:rPr lang="pt-PT" sz="1800" baseline="30000">
                <a:latin typeface="Helvetica" charset="0"/>
                <a:sym typeface="Symbol" charset="0"/>
              </a:rPr>
              <a:t>+</a:t>
            </a:r>
            <a:r>
              <a:rPr lang="pt-PT" sz="1800">
                <a:latin typeface="Helvetica" charset="0"/>
                <a:sym typeface="Symbol" charset="0"/>
              </a:rPr>
              <a:t>={A,B,C,D,H}. Não viola 1 ⇒ ok.</a:t>
            </a:r>
          </a:p>
          <a:p>
            <a:r>
              <a:rPr lang="pt-PT" sz="1800">
                <a:latin typeface="Helvetica" charset="0"/>
                <a:sym typeface="Symbol" charset="0"/>
              </a:rPr>
              <a:t>={E} ⇒ </a:t>
            </a:r>
            <a:r>
              <a:rPr lang="pt-PT" sz="1800" baseline="30000">
                <a:latin typeface="Helvetica" charset="0"/>
                <a:sym typeface="Symbol" charset="0"/>
              </a:rPr>
              <a:t>+</a:t>
            </a:r>
            <a:r>
              <a:rPr lang="pt-PT" sz="1800">
                <a:latin typeface="Helvetica" charset="0"/>
                <a:sym typeface="Symbol" charset="0"/>
              </a:rPr>
              <a:t>={C,D,E,F,G,H}. Não viola 1 ⇒ ok.</a:t>
            </a:r>
          </a:p>
          <a:p>
            <a:r>
              <a:rPr lang="pt-PT" sz="1800">
                <a:latin typeface="Helvetica" charset="0"/>
                <a:sym typeface="Symbol" charset="0"/>
              </a:rPr>
              <a:t>Logo, está na BCNF!</a:t>
            </a:r>
          </a:p>
        </p:txBody>
      </p:sp>
      <p:sp>
        <p:nvSpPr>
          <p:cNvPr id="20" name="Rounded Rectangular Callout 19"/>
          <p:cNvSpPr>
            <a:spLocks noChangeArrowheads="1"/>
          </p:cNvSpPr>
          <p:nvPr/>
        </p:nvSpPr>
        <p:spPr bwMode="auto">
          <a:xfrm>
            <a:off x="3048000" y="3675063"/>
            <a:ext cx="6096000" cy="3182937"/>
          </a:xfrm>
          <a:prstGeom prst="wedgeRoundRectCallout">
            <a:avLst>
              <a:gd name="adj1" fmla="val 35139"/>
              <a:gd name="adj2" fmla="val 28065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tIns="0" bIns="0"/>
          <a:lstStyle/>
          <a:p>
            <a:r>
              <a:rPr lang="en-US" sz="1800">
                <a:latin typeface="Helvetica" charset="0"/>
              </a:rPr>
              <a:t>R4(E,F,G) está na BCNF?</a:t>
            </a:r>
          </a:p>
          <a:p>
            <a:r>
              <a:rPr lang="en-US" sz="1800">
                <a:latin typeface="Helvetica" charset="0"/>
              </a:rPr>
              <a:t>Testar para cada </a:t>
            </a:r>
            <a:r>
              <a:rPr lang="pt-PT" sz="1800">
                <a:latin typeface="Helvetica" charset="0"/>
                <a:sym typeface="Symbol" charset="0"/>
              </a:rPr>
              <a:t></a:t>
            </a:r>
            <a:r>
              <a:rPr lang="en-US" sz="1800">
                <a:latin typeface="Helvetica" charset="0"/>
              </a:rPr>
              <a:t>⊂R4 se</a:t>
            </a:r>
          </a:p>
          <a:p>
            <a:pPr>
              <a:buFont typeface="Helvetica" charset="0"/>
              <a:buAutoNum type="arabicPeriod"/>
            </a:pPr>
            <a:r>
              <a:rPr lang="pt-PT" sz="1600">
                <a:latin typeface="Helvetica" charset="0"/>
                <a:sym typeface="Symbol" charset="0"/>
              </a:rPr>
              <a:t></a:t>
            </a:r>
            <a:r>
              <a:rPr lang="pt-PT" sz="1600" baseline="30000">
                <a:latin typeface="Helvetica" charset="0"/>
                <a:sym typeface="Symbol" charset="0"/>
              </a:rPr>
              <a:t>+</a:t>
            </a:r>
            <a:r>
              <a:rPr lang="en-US" sz="1600">
                <a:latin typeface="Helvetica" charset="0"/>
              </a:rPr>
              <a:t> não contém qualquer elemento de R4-</a:t>
            </a:r>
            <a:r>
              <a:rPr lang="pt-PT" sz="1600">
                <a:latin typeface="Helvetica" charset="0"/>
                <a:sym typeface="Symbol" charset="0"/>
              </a:rPr>
              <a:t> </a:t>
            </a:r>
            <a:r>
              <a:rPr lang="pt-PT" sz="1600" u="sng">
                <a:latin typeface="Helvetica" charset="0"/>
                <a:sym typeface="Symbol" charset="0"/>
              </a:rPr>
              <a:t>ou</a:t>
            </a:r>
          </a:p>
          <a:p>
            <a:pPr>
              <a:buFont typeface="Helvetica" charset="0"/>
              <a:buAutoNum type="arabicPeriod"/>
            </a:pPr>
            <a:r>
              <a:rPr lang="pt-PT" sz="1600">
                <a:latin typeface="Helvetica" charset="0"/>
                <a:sym typeface="Symbol" charset="0"/>
              </a:rPr>
              <a:t></a:t>
            </a:r>
            <a:r>
              <a:rPr lang="pt-PT" sz="1600" baseline="30000">
                <a:latin typeface="Helvetica" charset="0"/>
                <a:sym typeface="Symbol" charset="0"/>
              </a:rPr>
              <a:t>+ </a:t>
            </a:r>
            <a:r>
              <a:rPr lang="en-US" sz="1600">
                <a:latin typeface="Helvetica" charset="0"/>
              </a:rPr>
              <a:t>contém todos os elementos de R4</a:t>
            </a:r>
            <a:endParaRPr lang="en-US" sz="1600" u="sng">
              <a:latin typeface="Helvetica" charset="0"/>
            </a:endParaRPr>
          </a:p>
          <a:p>
            <a:r>
              <a:rPr lang="pt-PT" sz="1800">
                <a:latin typeface="Helvetica" charset="0"/>
                <a:sym typeface="Symbol" charset="0"/>
              </a:rPr>
              <a:t>={E} ⇒ </a:t>
            </a:r>
            <a:r>
              <a:rPr lang="pt-PT" sz="1800" baseline="30000">
                <a:latin typeface="Helvetica" charset="0"/>
                <a:sym typeface="Symbol" charset="0"/>
              </a:rPr>
              <a:t>+</a:t>
            </a:r>
            <a:r>
              <a:rPr lang="pt-PT" sz="1800">
                <a:latin typeface="Helvetica" charset="0"/>
                <a:sym typeface="Symbol" charset="0"/>
              </a:rPr>
              <a:t>={C,D,E,F,G,H}. Não viola 2 ⇒ ok.</a:t>
            </a:r>
          </a:p>
          <a:p>
            <a:r>
              <a:rPr lang="pt-PT" sz="1800">
                <a:latin typeface="Helvetica" charset="0"/>
                <a:sym typeface="Symbol" charset="0"/>
              </a:rPr>
              <a:t>={F} ⇒ </a:t>
            </a:r>
            <a:r>
              <a:rPr lang="pt-PT" sz="1800" baseline="30000">
                <a:latin typeface="Helvetica" charset="0"/>
                <a:sym typeface="Symbol" charset="0"/>
              </a:rPr>
              <a:t>+</a:t>
            </a:r>
            <a:r>
              <a:rPr lang="pt-PT" sz="1800">
                <a:latin typeface="Helvetica" charset="0"/>
                <a:sym typeface="Symbol" charset="0"/>
              </a:rPr>
              <a:t>={F}. Não viola 1 ⇒ ok.</a:t>
            </a:r>
          </a:p>
          <a:p>
            <a:r>
              <a:rPr lang="pt-PT" sz="1800">
                <a:latin typeface="Helvetica" charset="0"/>
                <a:sym typeface="Symbol" charset="0"/>
              </a:rPr>
              <a:t>={G} ⇒ </a:t>
            </a:r>
            <a:r>
              <a:rPr lang="pt-PT" sz="1800" baseline="30000">
                <a:latin typeface="Helvetica" charset="0"/>
                <a:sym typeface="Symbol" charset="0"/>
              </a:rPr>
              <a:t>+</a:t>
            </a:r>
            <a:r>
              <a:rPr lang="pt-PT" sz="1800">
                <a:latin typeface="Helvetica" charset="0"/>
                <a:sym typeface="Symbol" charset="0"/>
              </a:rPr>
              <a:t>={C,D,G,H}. Não viola 1 ⇒ ok.</a:t>
            </a:r>
          </a:p>
          <a:p>
            <a:r>
              <a:rPr lang="pt-PT" sz="1800">
                <a:latin typeface="Helvetica" charset="0"/>
                <a:sym typeface="Symbol" charset="0"/>
              </a:rPr>
              <a:t>={EF} ⇒ </a:t>
            </a:r>
            <a:r>
              <a:rPr lang="pt-PT" sz="1800" baseline="30000">
                <a:latin typeface="Helvetica" charset="0"/>
                <a:sym typeface="Symbol" charset="0"/>
              </a:rPr>
              <a:t>+</a:t>
            </a:r>
            <a:r>
              <a:rPr lang="pt-PT" sz="1800">
                <a:latin typeface="Helvetica" charset="0"/>
                <a:sym typeface="Symbol" charset="0"/>
              </a:rPr>
              <a:t>={C,D,E,F,G,H}. Não viola 2 ⇒ ok.</a:t>
            </a:r>
          </a:p>
          <a:p>
            <a:r>
              <a:rPr lang="pt-PT" sz="1800">
                <a:latin typeface="Helvetica" charset="0"/>
                <a:sym typeface="Symbol" charset="0"/>
              </a:rPr>
              <a:t>={EG} ⇒ </a:t>
            </a:r>
            <a:r>
              <a:rPr lang="pt-PT" sz="1800" baseline="30000">
                <a:latin typeface="Helvetica" charset="0"/>
                <a:sym typeface="Symbol" charset="0"/>
              </a:rPr>
              <a:t>+</a:t>
            </a:r>
            <a:r>
              <a:rPr lang="pt-PT" sz="1800">
                <a:latin typeface="Helvetica" charset="0"/>
                <a:sym typeface="Symbol" charset="0"/>
              </a:rPr>
              <a:t>={C,D,E,F,G,H}. Não viola 2 ⇒ ok.</a:t>
            </a:r>
          </a:p>
          <a:p>
            <a:r>
              <a:rPr lang="pt-PT" sz="1800">
                <a:latin typeface="Helvetica" charset="0"/>
                <a:sym typeface="Symbol" charset="0"/>
              </a:rPr>
              <a:t>={FG} ⇒ </a:t>
            </a:r>
            <a:r>
              <a:rPr lang="pt-PT" sz="1800" baseline="30000">
                <a:latin typeface="Helvetica" charset="0"/>
                <a:sym typeface="Symbol" charset="0"/>
              </a:rPr>
              <a:t>+</a:t>
            </a:r>
            <a:r>
              <a:rPr lang="pt-PT" sz="1800">
                <a:latin typeface="Helvetica" charset="0"/>
                <a:sym typeface="Symbol" charset="0"/>
              </a:rPr>
              <a:t>={C,D,F,G,H}. Não viola 1 ⇒ ok.</a:t>
            </a:r>
          </a:p>
          <a:p>
            <a:r>
              <a:rPr lang="pt-PT" sz="1800">
                <a:latin typeface="Helvetica" charset="0"/>
                <a:sym typeface="Symbol" charset="0"/>
              </a:rPr>
              <a:t>Logo, está na BCNF!</a:t>
            </a:r>
          </a:p>
        </p:txBody>
      </p:sp>
      <p:sp>
        <p:nvSpPr>
          <p:cNvPr id="21" name="Rounded Rectangular Callout 20"/>
          <p:cNvSpPr>
            <a:spLocks noChangeArrowheads="1"/>
          </p:cNvSpPr>
          <p:nvPr/>
        </p:nvSpPr>
        <p:spPr bwMode="auto">
          <a:xfrm>
            <a:off x="3048000" y="4384675"/>
            <a:ext cx="6096000" cy="1082675"/>
          </a:xfrm>
          <a:prstGeom prst="wedgeRoundRectCallout">
            <a:avLst>
              <a:gd name="adj1" fmla="val 35986"/>
              <a:gd name="adj2" fmla="val 6963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tIns="0" bIns="0"/>
          <a:lstStyle/>
          <a:p>
            <a:r>
              <a:rPr lang="en-US" sz="1800">
                <a:latin typeface="Helvetica" charset="0"/>
              </a:rPr>
              <a:t>Após testar de forma semelhante as relações </a:t>
            </a:r>
          </a:p>
          <a:p>
            <a:r>
              <a:rPr lang="en-US" sz="1800">
                <a:latin typeface="Helvetica" charset="0"/>
              </a:rPr>
              <a:t>R5(A,B,C,H) e R6(C,D,H), conclui-se que</a:t>
            </a:r>
          </a:p>
          <a:p>
            <a:r>
              <a:rPr lang="en-US" sz="1800">
                <a:latin typeface="Helvetica" charset="0"/>
              </a:rPr>
              <a:t>também estão na BCNF.</a:t>
            </a:r>
            <a:endParaRPr lang="pt-PT" sz="1800">
              <a:latin typeface="Helvetica" charset="0"/>
              <a:sym typeface="Symbo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0" dur="indefinite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21" dur="indefinite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 nodeType="clickPar">
                      <p:stCondLst>
                        <p:cond delay="indefinite"/>
                      </p:stCondLst>
                      <p:childTnLst>
                        <p:par>
                          <p:cTn id="1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Par">
                      <p:stCondLst>
                        <p:cond delay="indefinite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 nodeType="clickPar">
                      <p:stCondLst>
                        <p:cond delay="indefinite"/>
                      </p:stCondLst>
                      <p:childTnLst>
                        <p:par>
                          <p:cTn id="1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03" dur="indefinite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04" dur="indefinite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 nodeType="clickPar">
                      <p:stCondLst>
                        <p:cond delay="indefinite"/>
                      </p:stCondLst>
                      <p:childTnLst>
                        <p:par>
                          <p:cTn id="2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 nodeType="clickPar">
                      <p:stCondLst>
                        <p:cond delay="indefinite"/>
                      </p:stCondLst>
                      <p:childTnLst>
                        <p:par>
                          <p:cTn id="2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 nodeType="clickPar">
                      <p:stCondLst>
                        <p:cond delay="indefinite"/>
                      </p:stCondLst>
                      <p:childTnLst>
                        <p:par>
                          <p:cTn id="2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 nodeType="clickPar">
                      <p:stCondLst>
                        <p:cond delay="indefinite"/>
                      </p:stCondLst>
                      <p:childTnLst>
                        <p:par>
                          <p:cTn id="2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 nodeType="clickPar">
                      <p:stCondLst>
                        <p:cond delay="indefinite"/>
                      </p:stCondLst>
                      <p:childTnLst>
                        <p:par>
                          <p:cTn id="2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 nodeType="clickPar">
                      <p:stCondLst>
                        <p:cond delay="indefinite"/>
                      </p:stCondLst>
                      <p:childTnLst>
                        <p:par>
                          <p:cTn id="2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 nodeType="clickPar">
                      <p:stCondLst>
                        <p:cond delay="indefinite"/>
                      </p:stCondLst>
                      <p:childTnLst>
                        <p:par>
                          <p:cTn id="2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 nodeType="clickPar">
                      <p:stCondLst>
                        <p:cond delay="indefinite"/>
                      </p:stCondLst>
                      <p:childTnLst>
                        <p:par>
                          <p:cTn id="2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 nodeType="clickPar">
                      <p:stCondLst>
                        <p:cond delay="indefinite"/>
                      </p:stCondLst>
                      <p:childTnLst>
                        <p:par>
                          <p:cTn id="2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 nodeType="clickPar">
                      <p:stCondLst>
                        <p:cond delay="indefinite"/>
                      </p:stCondLst>
                      <p:childTnLst>
                        <p:par>
                          <p:cTn id="2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 nodeType="clickPar">
                      <p:stCondLst>
                        <p:cond delay="indefinite"/>
                      </p:stCondLst>
                      <p:childTnLst>
                        <p:par>
                          <p:cTn id="2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7" fill="hold" nodeType="clickPar">
                      <p:stCondLst>
                        <p:cond delay="indefinite"/>
                      </p:stCondLst>
                      <p:childTnLst>
                        <p:par>
                          <p:cTn id="2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 nodeType="clickPar">
                      <p:stCondLst>
                        <p:cond delay="indefinite"/>
                      </p:stCondLst>
                      <p:childTnLst>
                        <p:par>
                          <p:cTn id="3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 nodeType="clickPar">
                      <p:stCondLst>
                        <p:cond delay="indefinite"/>
                      </p:stCondLst>
                      <p:childTnLst>
                        <p:par>
                          <p:cTn id="3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 nodeType="clickPar">
                      <p:stCondLst>
                        <p:cond delay="indefinite"/>
                      </p:stCondLst>
                      <p:childTnLst>
                        <p:par>
                          <p:cTn id="3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 nodeType="clickPar">
                      <p:stCondLst>
                        <p:cond delay="indefinite"/>
                      </p:stCondLst>
                      <p:childTnLst>
                        <p:par>
                          <p:cTn id="3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7" fill="hold" nodeType="clickPar">
                      <p:stCondLst>
                        <p:cond delay="indefinite"/>
                      </p:stCondLst>
                      <p:childTnLst>
                        <p:par>
                          <p:cTn id="3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1" fill="hold" nodeType="clickPar">
                      <p:stCondLst>
                        <p:cond delay="indefinite"/>
                      </p:stCondLst>
                      <p:childTnLst>
                        <p:par>
                          <p:cTn id="3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5" fill="hold" nodeType="clickPar">
                      <p:stCondLst>
                        <p:cond delay="indefinite"/>
                      </p:stCondLst>
                      <p:childTnLst>
                        <p:par>
                          <p:cTn id="3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1" fill="hold" nodeType="clickPar">
                      <p:stCondLst>
                        <p:cond delay="indefinite"/>
                      </p:stCondLst>
                      <p:childTnLst>
                        <p:par>
                          <p:cTn id="3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5" fill="hold" nodeType="clickPar">
                      <p:stCondLst>
                        <p:cond delay="indefinite"/>
                      </p:stCondLst>
                      <p:childTnLst>
                        <p:par>
                          <p:cTn id="3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3" grpId="0" animBg="1"/>
      <p:bldP spid="4" grpId="0" build="p"/>
      <p:bldP spid="15" grpId="0" animBg="1"/>
      <p:bldP spid="15" grpId="1" build="allAtOnce" animBg="1"/>
      <p:bldP spid="17" grpId="0" animBg="1"/>
      <p:bldP spid="17" grpId="1" build="allAtOnce" animBg="1"/>
      <p:bldP spid="18" grpId="0" animBg="1"/>
      <p:bldP spid="18" grpId="1" build="allAtOnce" animBg="1"/>
      <p:bldP spid="19" grpId="0" animBg="1"/>
      <p:bldP spid="19" grpId="1" build="allAtOnce" animBg="1"/>
      <p:bldP spid="20" grpId="0" animBg="1"/>
      <p:bldP spid="20" grpId="1" build="allAtOnce" animBg="1"/>
      <p:bldP spid="21" grpId="0" animBg="1"/>
      <p:bldP spid="21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unded Rectangle 23"/>
          <p:cNvSpPr>
            <a:spLocks noChangeArrowheads="1"/>
          </p:cNvSpPr>
          <p:nvPr/>
        </p:nvSpPr>
        <p:spPr bwMode="auto">
          <a:xfrm>
            <a:off x="200025" y="4016375"/>
            <a:ext cx="4259263" cy="219868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tIns="0" bIns="0"/>
          <a:lstStyle/>
          <a:p>
            <a:pPr>
              <a:tabLst>
                <a:tab pos="176213" algn="l"/>
                <a:tab pos="269875" algn="l"/>
                <a:tab pos="446088" algn="l"/>
              </a:tabLst>
            </a:pPr>
            <a:r>
              <a:rPr lang="en-US" sz="1200">
                <a:latin typeface="Helvetica" charset="0"/>
              </a:rPr>
              <a:t>Para verificar se  é preservada na decomposição R em R1, R2, …, Rn aplica-se o seguinte teste:</a:t>
            </a:r>
          </a:p>
          <a:p>
            <a:pPr>
              <a:tabLst>
                <a:tab pos="176213" algn="l"/>
                <a:tab pos="269875" algn="l"/>
                <a:tab pos="446088" algn="l"/>
              </a:tabLst>
            </a:pPr>
            <a:r>
              <a:rPr lang="en-US" sz="1200">
                <a:latin typeface="Helvetica" charset="0"/>
              </a:rPr>
              <a:t>result := </a:t>
            </a:r>
            <a:br>
              <a:rPr lang="en-US" sz="1200">
                <a:latin typeface="Helvetica" charset="0"/>
              </a:rPr>
            </a:br>
            <a:r>
              <a:rPr lang="en-US" sz="1200" b="1">
                <a:latin typeface="Helvetica" charset="0"/>
              </a:rPr>
              <a:t>while</a:t>
            </a:r>
            <a:r>
              <a:rPr lang="en-US" sz="1200">
                <a:latin typeface="Helvetica" charset="0"/>
              </a:rPr>
              <a:t> (alterações a result) do</a:t>
            </a:r>
            <a:br>
              <a:rPr lang="en-US" sz="1200">
                <a:latin typeface="Helvetica" charset="0"/>
              </a:rPr>
            </a:br>
            <a:r>
              <a:rPr lang="en-US" sz="1200">
                <a:latin typeface="Helvetica" charset="0"/>
              </a:rPr>
              <a:t>	</a:t>
            </a:r>
            <a:r>
              <a:rPr lang="en-US" sz="1200" b="1">
                <a:latin typeface="Helvetica" charset="0"/>
              </a:rPr>
              <a:t>for</a:t>
            </a:r>
            <a:r>
              <a:rPr lang="en-US" sz="1200">
                <a:latin typeface="Helvetica" charset="0"/>
              </a:rPr>
              <a:t> </a:t>
            </a:r>
            <a:r>
              <a:rPr lang="en-US" sz="1200" b="1">
                <a:latin typeface="Helvetica" charset="0"/>
              </a:rPr>
              <a:t>each</a:t>
            </a:r>
            <a:r>
              <a:rPr lang="en-US" sz="1200">
                <a:latin typeface="Helvetica" charset="0"/>
              </a:rPr>
              <a:t> Ri na decomposição</a:t>
            </a:r>
            <a:br>
              <a:rPr lang="en-US" sz="1200">
                <a:latin typeface="Helvetica" charset="0"/>
              </a:rPr>
            </a:br>
            <a:r>
              <a:rPr lang="en-US" sz="1200">
                <a:latin typeface="Helvetica" charset="0"/>
              </a:rPr>
              <a:t>		result := result  ((result  Ri)</a:t>
            </a:r>
            <a:r>
              <a:rPr lang="en-US" sz="1200" baseline="30000">
                <a:latin typeface="Helvetica" charset="0"/>
              </a:rPr>
              <a:t>+</a:t>
            </a:r>
            <a:r>
              <a:rPr lang="en-US" sz="1200">
                <a:latin typeface="Helvetica" charset="0"/>
              </a:rPr>
              <a:t>  Ri)</a:t>
            </a:r>
          </a:p>
          <a:p>
            <a:pPr>
              <a:tabLst>
                <a:tab pos="176213" algn="l"/>
                <a:tab pos="269875" algn="l"/>
                <a:tab pos="446088" algn="l"/>
              </a:tabLst>
            </a:pPr>
            <a:r>
              <a:rPr lang="en-US" sz="1200">
                <a:latin typeface="Helvetica" charset="0"/>
              </a:rPr>
              <a:t>Se result contém todos os atributos em , então    é preservada.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sz="quarter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z="2600">
                <a:effectLst>
                  <a:outerShdw blurRad="38100" dist="38100" dir="2700000" algn="tl">
                    <a:srgbClr val="DDDDDD"/>
                  </a:outerShdw>
                </a:effectLst>
                <a:latin typeface="Helvetica" charset="0"/>
              </a:rPr>
              <a:t>Exemplo de Verificação de Preservação de DFs (sem calcular F</a:t>
            </a:r>
            <a:r>
              <a:rPr lang="en-US" sz="2600" baseline="30000">
                <a:effectLst>
                  <a:outerShdw blurRad="38100" dist="38100" dir="2700000" algn="tl">
                    <a:srgbClr val="DDDDDD"/>
                  </a:outerShdw>
                </a:effectLst>
                <a:latin typeface="Helvetica" charset="0"/>
              </a:rPr>
              <a:t>+</a:t>
            </a:r>
            <a:r>
              <a:rPr lang="en-US" sz="2600">
                <a:effectLst>
                  <a:outerShdw blurRad="38100" dist="38100" dir="2700000" algn="tl">
                    <a:srgbClr val="DDDDDD"/>
                  </a:outerShdw>
                </a:effectLst>
                <a:latin typeface="Helvetica" charset="0"/>
              </a:rPr>
              <a:t>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571500" y="1114425"/>
            <a:ext cx="3941763" cy="2871788"/>
          </a:xfrm>
        </p:spPr>
        <p:txBody>
          <a:bodyPr/>
          <a:lstStyle/>
          <a:p>
            <a:pPr>
              <a:tabLst>
                <a:tab pos="811213" algn="l"/>
              </a:tabLst>
            </a:pPr>
            <a:r>
              <a:rPr lang="en-US">
                <a:solidFill>
                  <a:schemeClr val="tx2"/>
                </a:solidFill>
                <a:latin typeface="Helvetica" charset="0"/>
              </a:rPr>
              <a:t>Problema</a:t>
            </a:r>
            <a:r>
              <a:rPr lang="en-US">
                <a:latin typeface="Helvetica" charset="0"/>
              </a:rPr>
              <a:t>: a decomposição de R(A,B,C,D,E,F,G,H) com  F = {A</a:t>
            </a:r>
            <a:r>
              <a:rPr lang="pt-PT">
                <a:latin typeface="Helvetica" charset="0"/>
                <a:sym typeface="Symbol" charset="0"/>
              </a:rPr>
              <a:t> </a:t>
            </a:r>
            <a:r>
              <a:rPr lang="pt-PT">
                <a:latin typeface="Helvetica" charset="0"/>
              </a:rPr>
              <a:t> </a:t>
            </a:r>
            <a:r>
              <a:rPr lang="en-US">
                <a:latin typeface="Helvetica" charset="0"/>
              </a:rPr>
              <a:t>BCH, CH</a:t>
            </a:r>
            <a:r>
              <a:rPr lang="pt-PT">
                <a:latin typeface="Helvetica" charset="0"/>
                <a:sym typeface="Symbol" charset="0"/>
              </a:rPr>
              <a:t> </a:t>
            </a:r>
            <a:r>
              <a:rPr lang="pt-PT">
                <a:latin typeface="Helvetica" charset="0"/>
              </a:rPr>
              <a:t> </a:t>
            </a:r>
            <a:r>
              <a:rPr lang="en-US">
                <a:latin typeface="Helvetica" charset="0"/>
              </a:rPr>
              <a:t>CD, 	E </a:t>
            </a:r>
            <a:r>
              <a:rPr lang="pt-PT">
                <a:latin typeface="Helvetica" charset="0"/>
                <a:sym typeface="Symbol" charset="0"/>
              </a:rPr>
              <a:t> </a:t>
            </a:r>
            <a:r>
              <a:rPr lang="en-US">
                <a:latin typeface="Helvetica" charset="0"/>
              </a:rPr>
              <a:t>FG, G</a:t>
            </a:r>
            <a:r>
              <a:rPr lang="pt-PT">
                <a:latin typeface="Helvetica" charset="0"/>
                <a:sym typeface="Symbol" charset="0"/>
              </a:rPr>
              <a:t></a:t>
            </a:r>
            <a:r>
              <a:rPr lang="en-US">
                <a:latin typeface="Helvetica" charset="0"/>
              </a:rPr>
              <a:t>CH, A</a:t>
            </a:r>
            <a:r>
              <a:rPr lang="pt-PT">
                <a:latin typeface="Helvetica" charset="0"/>
                <a:sym typeface="Symbol" charset="0"/>
              </a:rPr>
              <a:t></a:t>
            </a:r>
            <a:r>
              <a:rPr lang="en-US">
                <a:latin typeface="Helvetica" charset="0"/>
              </a:rPr>
              <a:t>CD}</a:t>
            </a:r>
          </a:p>
          <a:p>
            <a:pPr>
              <a:buFont typeface="Monotype Sorts" charset="0"/>
              <a:buNone/>
              <a:tabLst>
                <a:tab pos="811213" algn="l"/>
              </a:tabLst>
            </a:pPr>
            <a:r>
              <a:rPr lang="en-US">
                <a:latin typeface="Helvetica" charset="0"/>
              </a:rPr>
              <a:t>	Em R3(A,E), R4(E,F,G), 		R5(A,B,C,H), R6(C,D,H)</a:t>
            </a:r>
          </a:p>
          <a:p>
            <a:pPr>
              <a:buFont typeface="Monotype Sorts" charset="0"/>
              <a:buNone/>
              <a:tabLst>
                <a:tab pos="811213" algn="l"/>
              </a:tabLst>
            </a:pPr>
            <a:r>
              <a:rPr lang="en-US">
                <a:latin typeface="Helvetica" charset="0"/>
              </a:rPr>
              <a:t>	preserva as dependências funcionais?</a:t>
            </a:r>
          </a:p>
        </p:txBody>
      </p:sp>
      <p:sp>
        <p:nvSpPr>
          <p:cNvPr id="15" name="Rounded Rectangular Callout 14"/>
          <p:cNvSpPr>
            <a:spLocks noChangeArrowheads="1"/>
          </p:cNvSpPr>
          <p:nvPr/>
        </p:nvSpPr>
        <p:spPr bwMode="auto">
          <a:xfrm>
            <a:off x="4513263" y="877888"/>
            <a:ext cx="4630737" cy="5756275"/>
          </a:xfrm>
          <a:prstGeom prst="wedgeRoundRectCallout">
            <a:avLst>
              <a:gd name="adj1" fmla="val 38671"/>
              <a:gd name="adj2" fmla="val 23144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tIns="0" bIns="0"/>
          <a:lstStyle/>
          <a:p>
            <a:r>
              <a:rPr lang="en-US" sz="1400">
                <a:latin typeface="Helvetica" charset="0"/>
              </a:rPr>
              <a:t>ABCH é preservada?</a:t>
            </a:r>
          </a:p>
          <a:p>
            <a:r>
              <a:rPr lang="en-US" sz="1400">
                <a:latin typeface="Helvetica" charset="0"/>
              </a:rPr>
              <a:t>Result = {A}</a:t>
            </a:r>
          </a:p>
          <a:p>
            <a:r>
              <a:rPr lang="en-US" sz="1400">
                <a:latin typeface="Helvetica" charset="0"/>
              </a:rPr>
              <a:t>1ª iteração:</a:t>
            </a:r>
          </a:p>
          <a:p>
            <a:r>
              <a:rPr lang="en-US" sz="1400">
                <a:latin typeface="Helvetica" charset="0"/>
              </a:rPr>
              <a:t>Result = {A}(({A}R3)</a:t>
            </a:r>
            <a:r>
              <a:rPr lang="en-US" sz="1400" baseline="30000">
                <a:latin typeface="Helvetica" charset="0"/>
              </a:rPr>
              <a:t>+</a:t>
            </a:r>
            <a:r>
              <a:rPr lang="en-US" sz="1400">
                <a:latin typeface="Helvetica" charset="0"/>
              </a:rPr>
              <a:t>R3) (({A}R4)</a:t>
            </a:r>
            <a:r>
              <a:rPr lang="en-US" sz="1400" baseline="30000">
                <a:latin typeface="Helvetica" charset="0"/>
              </a:rPr>
              <a:t>+</a:t>
            </a:r>
            <a:r>
              <a:rPr lang="en-US" sz="1400">
                <a:latin typeface="Helvetica" charset="0"/>
              </a:rPr>
              <a:t>R4) 	(({A}R5)</a:t>
            </a:r>
            <a:r>
              <a:rPr lang="en-US" sz="1400" baseline="30000">
                <a:latin typeface="Helvetica" charset="0"/>
              </a:rPr>
              <a:t>+</a:t>
            </a:r>
            <a:r>
              <a:rPr lang="en-US" sz="1400">
                <a:latin typeface="Helvetica" charset="0"/>
              </a:rPr>
              <a:t>R5) (({A}R6)</a:t>
            </a:r>
            <a:r>
              <a:rPr lang="en-US" sz="1400" baseline="30000">
                <a:latin typeface="Helvetica" charset="0"/>
              </a:rPr>
              <a:t>+</a:t>
            </a:r>
            <a:r>
              <a:rPr lang="en-US" sz="1400">
                <a:latin typeface="Helvetica" charset="0"/>
              </a:rPr>
              <a:t>R6) =</a:t>
            </a:r>
          </a:p>
          <a:p>
            <a:r>
              <a:rPr lang="en-US" sz="1400">
                <a:latin typeface="Helvetica" charset="0"/>
              </a:rPr>
              <a:t>	= {A}{A}  {}  {A,B,C,H}  {} = {A,B,C,H}</a:t>
            </a:r>
          </a:p>
          <a:p>
            <a:r>
              <a:rPr lang="en-US" sz="1400">
                <a:latin typeface="Helvetica" charset="0"/>
              </a:rPr>
              <a:t> 2ª iteração:</a:t>
            </a:r>
          </a:p>
          <a:p>
            <a:r>
              <a:rPr lang="en-US" sz="1400">
                <a:latin typeface="Helvetica" charset="0"/>
              </a:rPr>
              <a:t>Result = {A,B,C,H}(({A,B,C,H}R3)</a:t>
            </a:r>
            <a:r>
              <a:rPr lang="en-US" sz="1400" baseline="30000">
                <a:latin typeface="Helvetica" charset="0"/>
              </a:rPr>
              <a:t>+</a:t>
            </a:r>
            <a:r>
              <a:rPr lang="en-US" sz="1400">
                <a:latin typeface="Helvetica" charset="0"/>
              </a:rPr>
              <a:t>R3)</a:t>
            </a:r>
          </a:p>
          <a:p>
            <a:r>
              <a:rPr lang="en-US" sz="1400">
                <a:latin typeface="Helvetica" charset="0"/>
              </a:rPr>
              <a:t>	(({A,B,C,H}R4)</a:t>
            </a:r>
            <a:r>
              <a:rPr lang="en-US" sz="1400" baseline="30000">
                <a:latin typeface="Helvetica" charset="0"/>
              </a:rPr>
              <a:t>+</a:t>
            </a:r>
            <a:r>
              <a:rPr lang="en-US" sz="1400">
                <a:latin typeface="Helvetica" charset="0"/>
              </a:rPr>
              <a:t>R4) </a:t>
            </a:r>
            <a:r>
              <a:rPr lang="en-US" sz="1400"/>
              <a:t></a:t>
            </a:r>
          </a:p>
          <a:p>
            <a:r>
              <a:rPr lang="en-US" sz="1400"/>
              <a:t>	</a:t>
            </a:r>
            <a:r>
              <a:rPr lang="en-US" sz="1400">
                <a:latin typeface="Helvetica" charset="0"/>
              </a:rPr>
              <a:t> (({A,B,C,H}R5)</a:t>
            </a:r>
            <a:r>
              <a:rPr lang="en-US" sz="1400" baseline="30000">
                <a:latin typeface="Helvetica" charset="0"/>
              </a:rPr>
              <a:t>+</a:t>
            </a:r>
            <a:r>
              <a:rPr lang="en-US" sz="1400">
                <a:latin typeface="Helvetica" charset="0"/>
              </a:rPr>
              <a:t>R5) </a:t>
            </a:r>
            <a:r>
              <a:rPr lang="en-US" sz="1400"/>
              <a:t></a:t>
            </a:r>
          </a:p>
          <a:p>
            <a:r>
              <a:rPr lang="en-US" sz="1400">
                <a:latin typeface="Helvetica" charset="0"/>
              </a:rPr>
              <a:t>	(({A,B,C,H}R6)</a:t>
            </a:r>
            <a:r>
              <a:rPr lang="en-US" sz="1400" baseline="30000">
                <a:latin typeface="Helvetica" charset="0"/>
              </a:rPr>
              <a:t>+</a:t>
            </a:r>
            <a:r>
              <a:rPr lang="en-US" sz="1400">
                <a:latin typeface="Helvetica" charset="0"/>
              </a:rPr>
              <a:t>R6) =</a:t>
            </a:r>
          </a:p>
          <a:p>
            <a:r>
              <a:rPr lang="en-US" sz="1400">
                <a:latin typeface="Helvetica" charset="0"/>
              </a:rPr>
              <a:t>	= {A,B,C,H}{A}  {}  {A,B,C,H}  {C,H,D} =</a:t>
            </a:r>
          </a:p>
          <a:p>
            <a:r>
              <a:rPr lang="en-US" sz="1400">
                <a:latin typeface="Helvetica" charset="0"/>
              </a:rPr>
              <a:t>	={A,B,C,D,H}</a:t>
            </a:r>
          </a:p>
          <a:p>
            <a:r>
              <a:rPr lang="en-US" sz="1400">
                <a:latin typeface="Helvetica" charset="0"/>
              </a:rPr>
              <a:t>3ª iteração:</a:t>
            </a:r>
          </a:p>
          <a:p>
            <a:r>
              <a:rPr lang="en-US" sz="1400">
                <a:latin typeface="Helvetica" charset="0"/>
              </a:rPr>
              <a:t>Result = {A,B,C,D,H}(({A,B,C,D,H}R3)</a:t>
            </a:r>
            <a:r>
              <a:rPr lang="en-US" sz="1400" baseline="30000">
                <a:latin typeface="Helvetica" charset="0"/>
              </a:rPr>
              <a:t>+</a:t>
            </a:r>
            <a:r>
              <a:rPr lang="en-US" sz="1400">
                <a:latin typeface="Helvetica" charset="0"/>
              </a:rPr>
              <a:t>R3) 	(({A,B,C,D,H}R4)</a:t>
            </a:r>
            <a:r>
              <a:rPr lang="en-US" sz="1400" baseline="30000">
                <a:latin typeface="Helvetica" charset="0"/>
              </a:rPr>
              <a:t>+</a:t>
            </a:r>
            <a:r>
              <a:rPr lang="en-US" sz="1400">
                <a:latin typeface="Helvetica" charset="0"/>
              </a:rPr>
              <a:t>R4) </a:t>
            </a:r>
            <a:r>
              <a:rPr lang="en-US" sz="1400"/>
              <a:t></a:t>
            </a:r>
          </a:p>
          <a:p>
            <a:r>
              <a:rPr lang="en-US" sz="1400"/>
              <a:t>	</a:t>
            </a:r>
            <a:r>
              <a:rPr lang="en-US" sz="1400">
                <a:latin typeface="Helvetica" charset="0"/>
              </a:rPr>
              <a:t> (({A,B,C,D,H}R5)</a:t>
            </a:r>
            <a:r>
              <a:rPr lang="en-US" sz="1400" baseline="30000">
                <a:latin typeface="Helvetica" charset="0"/>
              </a:rPr>
              <a:t>+</a:t>
            </a:r>
            <a:r>
              <a:rPr lang="en-US" sz="1400">
                <a:latin typeface="Helvetica" charset="0"/>
              </a:rPr>
              <a:t>R5) </a:t>
            </a:r>
          </a:p>
          <a:p>
            <a:r>
              <a:rPr lang="en-US" sz="1400">
                <a:latin typeface="Helvetica" charset="0"/>
              </a:rPr>
              <a:t>	</a:t>
            </a:r>
            <a:r>
              <a:rPr lang="en-US" sz="1400"/>
              <a:t> </a:t>
            </a:r>
            <a:r>
              <a:rPr lang="en-US" sz="1400">
                <a:latin typeface="Helvetica" charset="0"/>
              </a:rPr>
              <a:t>(({A,B,C,D,H}R6)</a:t>
            </a:r>
            <a:r>
              <a:rPr lang="en-US" sz="1400" baseline="30000">
                <a:latin typeface="Helvetica" charset="0"/>
              </a:rPr>
              <a:t>+</a:t>
            </a:r>
            <a:r>
              <a:rPr lang="en-US" sz="1400">
                <a:latin typeface="Helvetica" charset="0"/>
              </a:rPr>
              <a:t>R6) =</a:t>
            </a:r>
          </a:p>
          <a:p>
            <a:r>
              <a:rPr lang="en-US" sz="1400">
                <a:latin typeface="Helvetica" charset="0"/>
              </a:rPr>
              <a:t>	= {A,B,C,D,H}{A}  {}  {A,B,C,H}{C,H,D} =</a:t>
            </a:r>
          </a:p>
          <a:p>
            <a:r>
              <a:rPr lang="en-US" sz="1400">
                <a:latin typeface="Helvetica" charset="0"/>
              </a:rPr>
              <a:t>	= {A,B,C,D,H}</a:t>
            </a:r>
          </a:p>
          <a:p>
            <a:r>
              <a:rPr lang="en-US" sz="1400">
                <a:latin typeface="Helvetica" charset="0"/>
              </a:rPr>
              <a:t>Como Result contém {B,C,H}, a dependência funcional ABCH é preservada. </a:t>
            </a:r>
          </a:p>
          <a:p>
            <a:r>
              <a:rPr lang="en-US" sz="1400">
                <a:latin typeface="Helvetica" charset="0"/>
              </a:rPr>
              <a:t>Esta conclusão poderia ser tirada após a 1ª iteração ou por observação directa que R5 contém todos os atributos da dependencia funcional. </a:t>
            </a:r>
          </a:p>
          <a:p>
            <a:endParaRPr lang="en-US" sz="1400">
              <a:latin typeface="Helvetica" charset="0"/>
            </a:endParaRPr>
          </a:p>
          <a:p>
            <a:endParaRPr lang="en-US" sz="1400">
              <a:latin typeface="Helvetica" charset="0"/>
            </a:endParaRPr>
          </a:p>
        </p:txBody>
      </p:sp>
      <p:sp>
        <p:nvSpPr>
          <p:cNvPr id="17" name="Rounded Rectangular Callout 16"/>
          <p:cNvSpPr>
            <a:spLocks noChangeArrowheads="1"/>
          </p:cNvSpPr>
          <p:nvPr/>
        </p:nvSpPr>
        <p:spPr bwMode="auto">
          <a:xfrm>
            <a:off x="4516438" y="2293938"/>
            <a:ext cx="4627562" cy="920750"/>
          </a:xfrm>
          <a:prstGeom prst="wedgeRoundRectCallout">
            <a:avLst>
              <a:gd name="adj1" fmla="val 18810"/>
              <a:gd name="adj2" fmla="val 7778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tIns="0" bIns="0"/>
          <a:lstStyle/>
          <a:p>
            <a:r>
              <a:rPr lang="en-US" sz="1400">
                <a:latin typeface="Helvetica" charset="0"/>
              </a:rPr>
              <a:t>CHCD e EFG são preservadas pois existem relações com todos os seus atributos, R6 e R4 respectivamente.</a:t>
            </a:r>
          </a:p>
          <a:p>
            <a:endParaRPr lang="en-US" sz="1400">
              <a:latin typeface="Helvetica" charset="0"/>
            </a:endParaRPr>
          </a:p>
          <a:p>
            <a:endParaRPr lang="en-US" sz="1400">
              <a:latin typeface="Helvetica" charset="0"/>
            </a:endParaRPr>
          </a:p>
        </p:txBody>
      </p:sp>
      <p:sp>
        <p:nvSpPr>
          <p:cNvPr id="18" name="Rounded Rectangular Callout 17"/>
          <p:cNvSpPr>
            <a:spLocks noChangeArrowheads="1"/>
          </p:cNvSpPr>
          <p:nvPr/>
        </p:nvSpPr>
        <p:spPr bwMode="auto">
          <a:xfrm>
            <a:off x="4514850" y="1824038"/>
            <a:ext cx="4629150" cy="2039937"/>
          </a:xfrm>
          <a:prstGeom prst="wedgeRoundRectCallout">
            <a:avLst>
              <a:gd name="adj1" fmla="val 28306"/>
              <a:gd name="adj2" fmla="val 28958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tIns="0" bIns="0"/>
          <a:lstStyle/>
          <a:p>
            <a:r>
              <a:rPr lang="en-US" sz="1400">
                <a:latin typeface="Helvetica" charset="0"/>
              </a:rPr>
              <a:t>GCH é preservada?</a:t>
            </a:r>
          </a:p>
          <a:p>
            <a:r>
              <a:rPr lang="en-US" sz="1400">
                <a:latin typeface="Helvetica" charset="0"/>
              </a:rPr>
              <a:t>Result = {G}</a:t>
            </a:r>
          </a:p>
          <a:p>
            <a:r>
              <a:rPr lang="en-US" sz="1400">
                <a:latin typeface="Helvetica" charset="0"/>
              </a:rPr>
              <a:t>1ª iteração:</a:t>
            </a:r>
          </a:p>
          <a:p>
            <a:r>
              <a:rPr lang="en-US" sz="1400">
                <a:latin typeface="Helvetica" charset="0"/>
              </a:rPr>
              <a:t>Result = {G}(({G}R3)</a:t>
            </a:r>
            <a:r>
              <a:rPr lang="en-US" sz="1400" baseline="30000">
                <a:latin typeface="Helvetica" charset="0"/>
              </a:rPr>
              <a:t>+</a:t>
            </a:r>
            <a:r>
              <a:rPr lang="en-US" sz="1400">
                <a:latin typeface="Helvetica" charset="0"/>
              </a:rPr>
              <a:t>R3) (({G}R4)</a:t>
            </a:r>
            <a:r>
              <a:rPr lang="en-US" sz="1400" baseline="30000">
                <a:latin typeface="Helvetica" charset="0"/>
              </a:rPr>
              <a:t>+</a:t>
            </a:r>
            <a:r>
              <a:rPr lang="en-US" sz="1400">
                <a:latin typeface="Helvetica" charset="0"/>
              </a:rPr>
              <a:t>R4) 	(({G}R5)</a:t>
            </a:r>
            <a:r>
              <a:rPr lang="en-US" sz="1400" baseline="30000">
                <a:latin typeface="Helvetica" charset="0"/>
              </a:rPr>
              <a:t>+</a:t>
            </a:r>
            <a:r>
              <a:rPr lang="en-US" sz="1400">
                <a:latin typeface="Helvetica" charset="0"/>
              </a:rPr>
              <a:t>R5) (({G}R6)</a:t>
            </a:r>
            <a:r>
              <a:rPr lang="en-US" sz="1400" baseline="30000">
                <a:latin typeface="Helvetica" charset="0"/>
              </a:rPr>
              <a:t>+</a:t>
            </a:r>
            <a:r>
              <a:rPr lang="en-US" sz="1400">
                <a:latin typeface="Helvetica" charset="0"/>
              </a:rPr>
              <a:t>R6) =</a:t>
            </a:r>
          </a:p>
          <a:p>
            <a:r>
              <a:rPr lang="en-US" sz="1400">
                <a:latin typeface="Helvetica" charset="0"/>
              </a:rPr>
              <a:t>	= {G}{}  {G}  {}  {} = {G}</a:t>
            </a:r>
          </a:p>
          <a:p>
            <a:r>
              <a:rPr lang="en-US" sz="1400">
                <a:latin typeface="Helvetica" charset="0"/>
              </a:rPr>
              <a:t>Como Result não contém {C,H}, a dependência funcional GCH não é preservada.</a:t>
            </a:r>
          </a:p>
        </p:txBody>
      </p:sp>
      <p:sp>
        <p:nvSpPr>
          <p:cNvPr id="19" name="Rounded Rectangular Callout 18"/>
          <p:cNvSpPr>
            <a:spLocks noChangeArrowheads="1"/>
          </p:cNvSpPr>
          <p:nvPr/>
        </p:nvSpPr>
        <p:spPr bwMode="auto">
          <a:xfrm>
            <a:off x="4513263" y="1404938"/>
            <a:ext cx="4630737" cy="4337050"/>
          </a:xfrm>
          <a:prstGeom prst="wedgeRoundRectCallout">
            <a:avLst>
              <a:gd name="adj1" fmla="val 27718"/>
              <a:gd name="adj2" fmla="val 12620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r>
              <a:rPr lang="en-US" sz="1400">
                <a:latin typeface="Helvetica" charset="0"/>
              </a:rPr>
              <a:t>ACD é preservada?</a:t>
            </a:r>
          </a:p>
          <a:p>
            <a:r>
              <a:rPr lang="en-US" sz="1400">
                <a:latin typeface="Helvetica" charset="0"/>
              </a:rPr>
              <a:t>Result = {A}</a:t>
            </a:r>
          </a:p>
          <a:p>
            <a:r>
              <a:rPr lang="en-US" sz="1400">
                <a:latin typeface="Helvetica" charset="0"/>
              </a:rPr>
              <a:t>1ª iteração:</a:t>
            </a:r>
          </a:p>
          <a:p>
            <a:r>
              <a:rPr lang="en-US" sz="1400">
                <a:latin typeface="Helvetica" charset="0"/>
              </a:rPr>
              <a:t>Result = {A}(({A}R3)</a:t>
            </a:r>
            <a:r>
              <a:rPr lang="en-US" sz="1400" baseline="30000">
                <a:latin typeface="Helvetica" charset="0"/>
              </a:rPr>
              <a:t>+</a:t>
            </a:r>
            <a:r>
              <a:rPr lang="en-US" sz="1400">
                <a:latin typeface="Helvetica" charset="0"/>
              </a:rPr>
              <a:t>R3) (({A}R4)</a:t>
            </a:r>
            <a:r>
              <a:rPr lang="en-US" sz="1400" baseline="30000">
                <a:latin typeface="Helvetica" charset="0"/>
              </a:rPr>
              <a:t>+</a:t>
            </a:r>
            <a:r>
              <a:rPr lang="en-US" sz="1400">
                <a:latin typeface="Helvetica" charset="0"/>
              </a:rPr>
              <a:t>R4)</a:t>
            </a:r>
          </a:p>
          <a:p>
            <a:r>
              <a:rPr lang="en-US" sz="1400">
                <a:latin typeface="Helvetica" charset="0"/>
              </a:rPr>
              <a:t>	(({A}R5)</a:t>
            </a:r>
            <a:r>
              <a:rPr lang="en-US" sz="1400" baseline="30000">
                <a:latin typeface="Helvetica" charset="0"/>
              </a:rPr>
              <a:t>+</a:t>
            </a:r>
            <a:r>
              <a:rPr lang="en-US" sz="1400">
                <a:latin typeface="Helvetica" charset="0"/>
              </a:rPr>
              <a:t>R5) (({A}R6)</a:t>
            </a:r>
            <a:r>
              <a:rPr lang="en-US" sz="1400" baseline="30000">
                <a:latin typeface="Helvetica" charset="0"/>
              </a:rPr>
              <a:t>+</a:t>
            </a:r>
            <a:r>
              <a:rPr lang="en-US" sz="1400">
                <a:latin typeface="Helvetica" charset="0"/>
              </a:rPr>
              <a:t>R6) =</a:t>
            </a:r>
          </a:p>
          <a:p>
            <a:r>
              <a:rPr lang="en-US" sz="1400">
                <a:latin typeface="Helvetica" charset="0"/>
              </a:rPr>
              <a:t>	= {A}{A}  {}  {A,B,C,H}  {} = {A,B,C,H}</a:t>
            </a:r>
          </a:p>
          <a:p>
            <a:r>
              <a:rPr lang="en-US" sz="1400">
                <a:latin typeface="Helvetica" charset="0"/>
              </a:rPr>
              <a:t> 2ª iteração:</a:t>
            </a:r>
          </a:p>
          <a:p>
            <a:r>
              <a:rPr lang="en-US" sz="1400">
                <a:latin typeface="Helvetica" charset="0"/>
              </a:rPr>
              <a:t>Result = {A,B,C,H}(({A,B,C,H}R3)</a:t>
            </a:r>
            <a:r>
              <a:rPr lang="en-US" sz="1400" baseline="30000">
                <a:latin typeface="Helvetica" charset="0"/>
              </a:rPr>
              <a:t>+</a:t>
            </a:r>
            <a:r>
              <a:rPr lang="en-US" sz="1400">
                <a:latin typeface="Helvetica" charset="0"/>
              </a:rPr>
              <a:t>R3)</a:t>
            </a:r>
          </a:p>
          <a:p>
            <a:r>
              <a:rPr lang="en-US" sz="1400">
                <a:latin typeface="Helvetica" charset="0"/>
              </a:rPr>
              <a:t>	(({A,B,C,H}R4)</a:t>
            </a:r>
            <a:r>
              <a:rPr lang="en-US" sz="1400" baseline="30000">
                <a:latin typeface="Helvetica" charset="0"/>
              </a:rPr>
              <a:t>+</a:t>
            </a:r>
            <a:r>
              <a:rPr lang="en-US" sz="1400">
                <a:latin typeface="Helvetica" charset="0"/>
              </a:rPr>
              <a:t>R4) </a:t>
            </a:r>
            <a:r>
              <a:rPr lang="en-US" sz="1400"/>
              <a:t></a:t>
            </a:r>
          </a:p>
          <a:p>
            <a:r>
              <a:rPr lang="en-US" sz="1400"/>
              <a:t>	</a:t>
            </a:r>
            <a:r>
              <a:rPr lang="en-US" sz="1400">
                <a:latin typeface="Helvetica" charset="0"/>
              </a:rPr>
              <a:t> (({A,B,C,H}R5)</a:t>
            </a:r>
            <a:r>
              <a:rPr lang="en-US" sz="1400" baseline="30000">
                <a:latin typeface="Helvetica" charset="0"/>
              </a:rPr>
              <a:t>+</a:t>
            </a:r>
            <a:r>
              <a:rPr lang="en-US" sz="1400">
                <a:latin typeface="Helvetica" charset="0"/>
              </a:rPr>
              <a:t>R5) </a:t>
            </a:r>
            <a:r>
              <a:rPr lang="en-US" sz="1400"/>
              <a:t></a:t>
            </a:r>
          </a:p>
          <a:p>
            <a:r>
              <a:rPr lang="en-US" sz="1400"/>
              <a:t>	 </a:t>
            </a:r>
            <a:r>
              <a:rPr lang="en-US" sz="1400">
                <a:latin typeface="Helvetica" charset="0"/>
              </a:rPr>
              <a:t>(({A,B,C,H}R6)</a:t>
            </a:r>
            <a:r>
              <a:rPr lang="en-US" sz="1400" baseline="30000">
                <a:latin typeface="Helvetica" charset="0"/>
              </a:rPr>
              <a:t>+</a:t>
            </a:r>
            <a:r>
              <a:rPr lang="en-US" sz="1400">
                <a:latin typeface="Helvetica" charset="0"/>
              </a:rPr>
              <a:t>R6) =</a:t>
            </a:r>
          </a:p>
          <a:p>
            <a:r>
              <a:rPr lang="en-US" sz="1400">
                <a:latin typeface="Helvetica" charset="0"/>
              </a:rPr>
              <a:t>	= {A,B,C,H}{A}  {}  {A,B,C,H}  {C,H,D} = </a:t>
            </a:r>
          </a:p>
          <a:p>
            <a:r>
              <a:rPr lang="en-US" sz="1400">
                <a:latin typeface="Helvetica" charset="0"/>
              </a:rPr>
              <a:t>	={A,B,C,D,H}</a:t>
            </a:r>
          </a:p>
          <a:p>
            <a:r>
              <a:rPr lang="en-US" sz="1400">
                <a:latin typeface="Helvetica" charset="0"/>
              </a:rPr>
              <a:t>Cmo Result </a:t>
            </a:r>
            <a:r>
              <a:rPr lang="en-US" sz="1400" u="sng">
                <a:latin typeface="Helvetica" charset="0"/>
              </a:rPr>
              <a:t>já</a:t>
            </a:r>
            <a:r>
              <a:rPr lang="en-US" sz="1400">
                <a:latin typeface="Helvetica" charset="0"/>
              </a:rPr>
              <a:t> contém {C,D}, a dependência funcional ACD é preservada. </a:t>
            </a:r>
          </a:p>
          <a:p>
            <a:r>
              <a:rPr lang="en-US" sz="1400">
                <a:latin typeface="Helvetica" charset="0"/>
              </a:rPr>
              <a:t>Notar que ela é preservada apesar de não haver nenhuma relação que contenha todos os atributos da dependencia funcional. </a:t>
            </a:r>
          </a:p>
          <a:p>
            <a:endParaRPr lang="pt-PT" sz="1400">
              <a:latin typeface="Helvetica" charset="0"/>
              <a:sym typeface="Symbo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 nodeType="clickPar">
                      <p:stCondLst>
                        <p:cond delay="indefinite"/>
                      </p:stCondLst>
                      <p:childTnLst>
                        <p:par>
                          <p:cTn id="2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 nodeType="clickPar">
                      <p:stCondLst>
                        <p:cond delay="indefinite"/>
                      </p:stCondLst>
                      <p:childTnLst>
                        <p:par>
                          <p:cTn id="2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 nodeType="clickPar">
                      <p:stCondLst>
                        <p:cond delay="indefinite"/>
                      </p:stCondLst>
                      <p:childTnLst>
                        <p:par>
                          <p:cTn id="2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 nodeType="clickPar">
                      <p:stCondLst>
                        <p:cond delay="indefinite"/>
                      </p:stCondLst>
                      <p:childTnLst>
                        <p:par>
                          <p:cTn id="2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 nodeType="clickPar">
                      <p:stCondLst>
                        <p:cond delay="indefinite"/>
                      </p:stCondLst>
                      <p:childTnLst>
                        <p:par>
                          <p:cTn id="2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 nodeType="clickPar">
                      <p:stCondLst>
                        <p:cond delay="indefinite"/>
                      </p:stCondLst>
                      <p:childTnLst>
                        <p:par>
                          <p:cTn id="2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 nodeType="clickPar">
                      <p:stCondLst>
                        <p:cond delay="indefinite"/>
                      </p:stCondLst>
                      <p:childTnLst>
                        <p:par>
                          <p:cTn id="2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 nodeType="clickPar">
                      <p:stCondLst>
                        <p:cond delay="indefinite"/>
                      </p:stCondLst>
                      <p:childTnLst>
                        <p:par>
                          <p:cTn id="2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 nodeType="clickPar">
                      <p:stCondLst>
                        <p:cond delay="indefinite"/>
                      </p:stCondLst>
                      <p:childTnLst>
                        <p:par>
                          <p:cTn id="2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 nodeType="clickPar">
                      <p:stCondLst>
                        <p:cond delay="indefinite"/>
                      </p:stCondLst>
                      <p:childTnLst>
                        <p:par>
                          <p:cTn id="2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 nodeType="clickPar">
                      <p:stCondLst>
                        <p:cond delay="indefinite"/>
                      </p:stCondLst>
                      <p:childTnLst>
                        <p:par>
                          <p:cTn id="2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 nodeType="clickPar">
                      <p:stCondLst>
                        <p:cond delay="indefinite"/>
                      </p:stCondLst>
                      <p:childTnLst>
                        <p:par>
                          <p:cTn id="2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 nodeType="clickPar">
                      <p:stCondLst>
                        <p:cond delay="indefinite"/>
                      </p:stCondLst>
                      <p:childTnLst>
                        <p:par>
                          <p:cTn id="2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4" grpId="0" build="p"/>
      <p:bldP spid="15" grpId="0" animBg="1"/>
      <p:bldP spid="15" grpId="1" build="allAtOnce" animBg="1"/>
      <p:bldP spid="17" grpId="0" animBg="1"/>
      <p:bldP spid="17" grpId="1" build="allAtOnce" animBg="1"/>
      <p:bldP spid="18" grpId="0" animBg="1"/>
      <p:bldP spid="18" grpId="1" build="allAtOnce" animBg="1"/>
      <p:bldP spid="19" grpId="0" animBg="1"/>
      <p:bldP spid="19" grpId="1" build="allAtOnce" animBg="1"/>
    </p:bldLst>
  </p:timing>
</p:sld>
</file>

<file path=ppt/theme/theme1.xml><?xml version="1.0" encoding="utf-8"?>
<a:theme xmlns:a="http://schemas.openxmlformats.org/drawingml/2006/main" name="db-book">
  <a:themeElements>
    <a:clrScheme name="db-book 4">
      <a:dk1>
        <a:srgbClr val="000000"/>
      </a:dk1>
      <a:lt1>
        <a:srgbClr val="FFFFFF"/>
      </a:lt1>
      <a:dk2>
        <a:srgbClr val="CC3300"/>
      </a:dk2>
      <a:lt2>
        <a:srgbClr val="666699"/>
      </a:lt2>
      <a:accent1>
        <a:srgbClr val="FFCCCC"/>
      </a:accent1>
      <a:accent2>
        <a:srgbClr val="CCCC00"/>
      </a:accent2>
      <a:accent3>
        <a:srgbClr val="FFFFFF"/>
      </a:accent3>
      <a:accent4>
        <a:srgbClr val="000000"/>
      </a:accent4>
      <a:accent5>
        <a:srgbClr val="FFE2E2"/>
      </a:accent5>
      <a:accent6>
        <a:srgbClr val="B9B900"/>
      </a:accent6>
      <a:hlink>
        <a:srgbClr val="FF9900"/>
      </a:hlink>
      <a:folHlink>
        <a:srgbClr val="FF9933"/>
      </a:folHlink>
    </a:clrScheme>
    <a:fontScheme name="db-book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b-book 1">
        <a:dk1>
          <a:srgbClr val="333333"/>
        </a:dk1>
        <a:lt1>
          <a:srgbClr val="A9BDA9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D1DBD1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-book 2">
        <a:dk1>
          <a:srgbClr val="333333"/>
        </a:dk1>
        <a:lt1>
          <a:srgbClr val="FFFFFF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FFFFFF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-book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37373"/>
        </a:accent6>
        <a:hlink>
          <a:srgbClr val="B2B2B2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-book 4">
        <a:dk1>
          <a:srgbClr val="000000"/>
        </a:dk1>
        <a:lt1>
          <a:srgbClr val="FFFFFF"/>
        </a:lt1>
        <a:dk2>
          <a:srgbClr val="CC3300"/>
        </a:dk2>
        <a:lt2>
          <a:srgbClr val="666699"/>
        </a:lt2>
        <a:accent1>
          <a:srgbClr val="FFCCCC"/>
        </a:accent1>
        <a:accent2>
          <a:srgbClr val="CCCC00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B9B900"/>
        </a:accent6>
        <a:hlink>
          <a:srgbClr val="FF9900"/>
        </a:hlink>
        <a:folHlink>
          <a:srgbClr val="FF99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1470108221</TotalTime>
  <Words>1098</Words>
  <Application>Microsoft Macintosh PowerPoint</Application>
  <PresentationFormat>On-screen Show (4:3)</PresentationFormat>
  <Paragraphs>113</Paragraphs>
  <Slides>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db-book</vt:lpstr>
      <vt:lpstr>Clip</vt:lpstr>
      <vt:lpstr>Exemplo de Decomposição BCNF  (sem calcular F+)</vt:lpstr>
      <vt:lpstr>Exemplo de Verificação de Preservação de DFs (sem calcular F+)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4:  SQL</dc:title>
  <dc:creator>João Leite (adaptado de M. Turnamian e J. Alferes)</dc:creator>
  <cp:lastModifiedBy>Carlos Viegas Damásio</cp:lastModifiedBy>
  <cp:revision>542</cp:revision>
  <cp:lastPrinted>2017-03-22T15:33:44Z</cp:lastPrinted>
  <dcterms:created xsi:type="dcterms:W3CDTF">1999-12-01T16:48:44Z</dcterms:created>
  <dcterms:modified xsi:type="dcterms:W3CDTF">2019-03-24T11:52:15Z</dcterms:modified>
</cp:coreProperties>
</file>